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slideshow.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Layouts/slideLayout3.xml" ContentType="application/vnd.openxmlformats-officedocument.presentationml.slideLayout+xml"/>
  <Default Extension="jpeg" ContentType="image/jpe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7"/>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91"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3" r:id="rId28"/>
    <p:sldId id="282" r:id="rId29"/>
    <p:sldId id="284" r:id="rId30"/>
    <p:sldId id="285" r:id="rId31"/>
    <p:sldId id="286" r:id="rId32"/>
    <p:sldId id="287" r:id="rId33"/>
    <p:sldId id="288" r:id="rId34"/>
    <p:sldId id="289" r:id="rId35"/>
    <p:sldId id="290" r:id="rId36"/>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loop="1" showNarration="1">
    <p:kiosk/>
    <p:sldAll/>
    <p:penClr>
      <a:srgbClr val="FF0000"/>
    </p:penClr>
  </p:showPr>
  <p:clrMru>
    <a:srgbClr val="6D9EFF"/>
    <a:srgbClr val="4F8AFF"/>
    <a:srgbClr val="6699FF"/>
    <a:srgbClr val="0086EA"/>
    <a:srgbClr val="C6D7EC"/>
    <a:srgbClr val="8CAED8"/>
    <a:srgbClr val="990099"/>
    <a:srgbClr val="D60093"/>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294" autoAdjust="0"/>
    <p:restoredTop sz="94660"/>
  </p:normalViewPr>
  <p:slideViewPr>
    <p:cSldViewPr>
      <p:cViewPr varScale="1">
        <p:scale>
          <a:sx n="68" d="100"/>
          <a:sy n="68" d="100"/>
        </p:scale>
        <p:origin x="-1458"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notesMaster" Target="notesMasters/notesMaster1.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87491F6-6D61-420A-BFFC-F0F1050A0879}" type="datetimeFigureOut">
              <a:rPr lang="ru-RU" smtClean="0"/>
              <a:pPr/>
              <a:t>17.03.2021</a:t>
            </a:fld>
            <a:endParaRPr lang="ru-RU"/>
          </a:p>
        </p:txBody>
      </p:sp>
      <p:sp>
        <p:nvSpPr>
          <p:cNvPr id="4" name="Образ слайда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A52255E-BA41-4F08-8393-F6DA17549383}" type="slidenum">
              <a:rPr lang="ru-RU" smtClean="0"/>
              <a:pPr/>
              <a:t>‹#›</a:t>
            </a:fld>
            <a:endParaRPr lang="ru-RU"/>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ru-RU" dirty="0"/>
          </a:p>
        </p:txBody>
      </p:sp>
      <p:sp>
        <p:nvSpPr>
          <p:cNvPr id="4" name="Номер слайда 3"/>
          <p:cNvSpPr>
            <a:spLocks noGrp="1"/>
          </p:cNvSpPr>
          <p:nvPr>
            <p:ph type="sldNum" sz="quarter" idx="10"/>
          </p:nvPr>
        </p:nvSpPr>
        <p:spPr/>
        <p:txBody>
          <a:bodyPr/>
          <a:lstStyle/>
          <a:p>
            <a:fld id="{8A52255E-BA41-4F08-8393-F6DA17549383}" type="slidenum">
              <a:rPr lang="ru-RU" smtClean="0"/>
              <a:pPr/>
              <a:t>14</a:t>
            </a:fld>
            <a:endParaRPr lang="ru-RU"/>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ru-RU" dirty="0"/>
          </a:p>
        </p:txBody>
      </p:sp>
      <p:sp>
        <p:nvSpPr>
          <p:cNvPr id="4" name="Номер слайда 3"/>
          <p:cNvSpPr>
            <a:spLocks noGrp="1"/>
          </p:cNvSpPr>
          <p:nvPr>
            <p:ph type="sldNum" sz="quarter" idx="10"/>
          </p:nvPr>
        </p:nvSpPr>
        <p:spPr/>
        <p:txBody>
          <a:bodyPr/>
          <a:lstStyle/>
          <a:p>
            <a:fld id="{8A52255E-BA41-4F08-8393-F6DA17549383}" type="slidenum">
              <a:rPr lang="ru-RU" smtClean="0"/>
              <a:pPr/>
              <a:t>17</a:t>
            </a:fld>
            <a:endParaRPr lang="ru-RU"/>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ru-RU" dirty="0"/>
          </a:p>
        </p:txBody>
      </p:sp>
      <p:sp>
        <p:nvSpPr>
          <p:cNvPr id="4" name="Номер слайда 3"/>
          <p:cNvSpPr>
            <a:spLocks noGrp="1"/>
          </p:cNvSpPr>
          <p:nvPr>
            <p:ph type="sldNum" sz="quarter" idx="10"/>
          </p:nvPr>
        </p:nvSpPr>
        <p:spPr/>
        <p:txBody>
          <a:bodyPr/>
          <a:lstStyle/>
          <a:p>
            <a:fld id="{8A52255E-BA41-4F08-8393-F6DA17549383}" type="slidenum">
              <a:rPr lang="ru-RU" smtClean="0"/>
              <a:pPr/>
              <a:t>20</a:t>
            </a:fld>
            <a:endParaRPr lang="ru-RU"/>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17.03.2021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17.03.2021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17.03.2021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17.03.2021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5B106E36-FD25-4E2D-B0AA-010F637433A0}" type="datetimeFigureOut">
              <a:rPr lang="ru-RU" smtClean="0"/>
              <a:pPr/>
              <a:t>17.03.2021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5B106E36-FD25-4E2D-B0AA-010F637433A0}" type="datetimeFigureOut">
              <a:rPr lang="ru-RU" smtClean="0"/>
              <a:pPr/>
              <a:t>17.03.2021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5B106E36-FD25-4E2D-B0AA-010F637433A0}" type="datetimeFigureOut">
              <a:rPr lang="ru-RU" smtClean="0"/>
              <a:pPr/>
              <a:t>17.03.2021</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5B106E36-FD25-4E2D-B0AA-010F637433A0}" type="datetimeFigureOut">
              <a:rPr lang="ru-RU" smtClean="0"/>
              <a:pPr/>
              <a:t>17.03.2021</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5B106E36-FD25-4E2D-B0AA-010F637433A0}" type="datetimeFigureOut">
              <a:rPr lang="ru-RU" smtClean="0"/>
              <a:pPr/>
              <a:t>17.03.2021</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5B106E36-FD25-4E2D-B0AA-010F637433A0}" type="datetimeFigureOut">
              <a:rPr lang="ru-RU" smtClean="0"/>
              <a:pPr/>
              <a:t>17.03.2021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5B106E36-FD25-4E2D-B0AA-010F637433A0}" type="datetimeFigureOut">
              <a:rPr lang="ru-RU" smtClean="0"/>
              <a:pPr/>
              <a:t>17.03.2021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106E36-FD25-4E2D-B0AA-010F637433A0}" type="datetimeFigureOut">
              <a:rPr lang="ru-RU" smtClean="0"/>
              <a:pPr/>
              <a:t>17.03.2021</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25C68B6-61C2-468F-89AB-4B9F7531AA68}"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slide" Target="slide3.xml"/><Relationship Id="rId2" Type="http://schemas.openxmlformats.org/officeDocument/2006/relationships/image" Target="../media/image1.jpeg"/><Relationship Id="rId1" Type="http://schemas.openxmlformats.org/officeDocument/2006/relationships/slideLayout" Target="../slideLayouts/slideLayout7.xml"/><Relationship Id="rId5" Type="http://schemas.openxmlformats.org/officeDocument/2006/relationships/image" Target="../media/image10.jpeg"/><Relationship Id="rId4" Type="http://schemas.openxmlformats.org/officeDocument/2006/relationships/slide" Target="slide13.xml"/></Relationships>
</file>

<file path=ppt/slides/_rels/slide1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slide" Target="slide14.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8" Type="http://schemas.openxmlformats.org/officeDocument/2006/relationships/image" Target="../media/image12.jpeg"/><Relationship Id="rId3" Type="http://schemas.openxmlformats.org/officeDocument/2006/relationships/slide" Target="slide10.xml"/><Relationship Id="rId7" Type="http://schemas.openxmlformats.org/officeDocument/2006/relationships/image" Target="../media/image11.jpeg"/><Relationship Id="rId2" Type="http://schemas.openxmlformats.org/officeDocument/2006/relationships/notesSlide" Target="../notesSlides/notesSlide1.xml"/><Relationship Id="rId1" Type="http://schemas.openxmlformats.org/officeDocument/2006/relationships/slideLayout" Target="../slideLayouts/slideLayout7.xml"/><Relationship Id="rId6" Type="http://schemas.openxmlformats.org/officeDocument/2006/relationships/image" Target="../media/image9.jpeg"/><Relationship Id="rId5" Type="http://schemas.openxmlformats.org/officeDocument/2006/relationships/slide" Target="slide15.xml"/><Relationship Id="rId4" Type="http://schemas.openxmlformats.org/officeDocument/2006/relationships/slide" Target="slide16.xml"/><Relationship Id="rId9" Type="http://schemas.openxmlformats.org/officeDocument/2006/relationships/image" Target="../media/image13.jpeg"/></Relationships>
</file>

<file path=ppt/slides/_rels/slide1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8" Type="http://schemas.openxmlformats.org/officeDocument/2006/relationships/image" Target="../media/image15.jpeg"/><Relationship Id="rId3" Type="http://schemas.openxmlformats.org/officeDocument/2006/relationships/slide" Target="slide18.xml"/><Relationship Id="rId7" Type="http://schemas.openxmlformats.org/officeDocument/2006/relationships/image" Target="../media/image14.jpeg"/><Relationship Id="rId2" Type="http://schemas.openxmlformats.org/officeDocument/2006/relationships/notesSlide" Target="../notesSlides/notesSlide2.xml"/><Relationship Id="rId1" Type="http://schemas.openxmlformats.org/officeDocument/2006/relationships/slideLayout" Target="../slideLayouts/slideLayout7.xml"/><Relationship Id="rId6" Type="http://schemas.openxmlformats.org/officeDocument/2006/relationships/image" Target="../media/image9.jpeg"/><Relationship Id="rId5" Type="http://schemas.openxmlformats.org/officeDocument/2006/relationships/slide" Target="slide9.xml"/><Relationship Id="rId4" Type="http://schemas.openxmlformats.org/officeDocument/2006/relationships/slide" Target="slide19.xml"/><Relationship Id="rId9" Type="http://schemas.openxmlformats.org/officeDocument/2006/relationships/image" Target="../media/image16.jpeg"/></Relationships>
</file>

<file path=ppt/slides/_rels/slide1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7.xml"/><Relationship Id="rId5" Type="http://schemas.openxmlformats.org/officeDocument/2006/relationships/slide" Target="slide4.xml"/><Relationship Id="rId4" Type="http://schemas.openxmlformats.org/officeDocument/2006/relationships/slide" Target="slide3.xml"/></Relationships>
</file>

<file path=ppt/slides/_rels/slide20.xml.rels><?xml version="1.0" encoding="UTF-8" standalone="yes"?>
<Relationships xmlns="http://schemas.openxmlformats.org/package/2006/relationships"><Relationship Id="rId8" Type="http://schemas.openxmlformats.org/officeDocument/2006/relationships/image" Target="../media/image19.jpeg"/><Relationship Id="rId3" Type="http://schemas.openxmlformats.org/officeDocument/2006/relationships/slide" Target="slide21.xml"/><Relationship Id="rId7" Type="http://schemas.openxmlformats.org/officeDocument/2006/relationships/image" Target="../media/image18.jpeg"/><Relationship Id="rId2" Type="http://schemas.openxmlformats.org/officeDocument/2006/relationships/notesSlide" Target="../notesSlides/notesSlide3.xml"/><Relationship Id="rId1" Type="http://schemas.openxmlformats.org/officeDocument/2006/relationships/slideLayout" Target="../slideLayouts/slideLayout7.xml"/><Relationship Id="rId6" Type="http://schemas.openxmlformats.org/officeDocument/2006/relationships/image" Target="../media/image17.jpeg"/><Relationship Id="rId5" Type="http://schemas.openxmlformats.org/officeDocument/2006/relationships/image" Target="../media/image9.jpeg"/><Relationship Id="rId4" Type="http://schemas.openxmlformats.org/officeDocument/2006/relationships/slide" Target="slide22.xml"/></Relationships>
</file>

<file path=ppt/slides/_rels/slide2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3" Type="http://schemas.openxmlformats.org/officeDocument/2006/relationships/slide" Target="slide25.xml"/><Relationship Id="rId2" Type="http://schemas.openxmlformats.org/officeDocument/2006/relationships/image" Target="../media/image1.jpeg"/><Relationship Id="rId1" Type="http://schemas.openxmlformats.org/officeDocument/2006/relationships/slideLayout" Target="../slideLayouts/slideLayout7.xml"/><Relationship Id="rId5" Type="http://schemas.openxmlformats.org/officeDocument/2006/relationships/image" Target="../media/image20.jpeg"/><Relationship Id="rId4" Type="http://schemas.openxmlformats.org/officeDocument/2006/relationships/slide" Target="slide24.xml"/></Relationships>
</file>

<file path=ppt/slides/_rels/slide2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3" Type="http://schemas.openxmlformats.org/officeDocument/2006/relationships/image" Target="../media/image22.jpeg"/><Relationship Id="rId7" Type="http://schemas.openxmlformats.org/officeDocument/2006/relationships/slide" Target="slide28.xml"/><Relationship Id="rId2" Type="http://schemas.openxmlformats.org/officeDocument/2006/relationships/image" Target="../media/image21.jpeg"/><Relationship Id="rId1" Type="http://schemas.openxmlformats.org/officeDocument/2006/relationships/slideLayout" Target="../slideLayouts/slideLayout7.xml"/><Relationship Id="rId6" Type="http://schemas.openxmlformats.org/officeDocument/2006/relationships/slide" Target="slide27.xml"/><Relationship Id="rId5" Type="http://schemas.openxmlformats.org/officeDocument/2006/relationships/image" Target="../media/image24.jpeg"/><Relationship Id="rId4" Type="http://schemas.openxmlformats.org/officeDocument/2006/relationships/image" Target="../media/image23.jpeg"/></Relationships>
</file>

<file path=ppt/slides/_rels/slide2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3" Type="http://schemas.openxmlformats.org/officeDocument/2006/relationships/slide" Target="slide30.xml"/><Relationship Id="rId2" Type="http://schemas.openxmlformats.org/officeDocument/2006/relationships/image" Target="../media/image1.jpeg"/><Relationship Id="rId1" Type="http://schemas.openxmlformats.org/officeDocument/2006/relationships/slideLayout" Target="../slideLayouts/slideLayout7.xml"/><Relationship Id="rId5" Type="http://schemas.openxmlformats.org/officeDocument/2006/relationships/image" Target="../media/image25.jpeg"/><Relationship Id="rId4" Type="http://schemas.openxmlformats.org/officeDocument/2006/relationships/slide" Target="slide31.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3" Type="http://schemas.openxmlformats.org/officeDocument/2006/relationships/slide" Target="slide34.xml"/><Relationship Id="rId2" Type="http://schemas.openxmlformats.org/officeDocument/2006/relationships/slide" Target="slide33.xml"/><Relationship Id="rId1" Type="http://schemas.openxmlformats.org/officeDocument/2006/relationships/slideLayout" Target="../slideLayouts/slideLayout7.xml"/><Relationship Id="rId5" Type="http://schemas.openxmlformats.org/officeDocument/2006/relationships/image" Target="../media/image26.jpeg"/><Relationship Id="rId4" Type="http://schemas.openxmlformats.org/officeDocument/2006/relationships/image" Target="../media/image9.jpeg"/></Relationships>
</file>

<file path=ppt/slides/_rels/slide3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7.xml"/><Relationship Id="rId6" Type="http://schemas.openxmlformats.org/officeDocument/2006/relationships/slide" Target="slide7.xml"/><Relationship Id="rId5" Type="http://schemas.openxmlformats.org/officeDocument/2006/relationships/slide" Target="slide6.xml"/><Relationship Id="rId4" Type="http://schemas.openxmlformats.org/officeDocument/2006/relationships/image" Target="../media/image7.jpeg"/></Relationships>
</file>

<file path=ppt/slides/_rels/slide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slide" Target="slide9.xml"/><Relationship Id="rId2" Type="http://schemas.openxmlformats.org/officeDocument/2006/relationships/slide" Target="slide10.xml"/><Relationship Id="rId1" Type="http://schemas.openxmlformats.org/officeDocument/2006/relationships/slideLayout" Target="../slideLayouts/slideLayout7.xml"/><Relationship Id="rId5" Type="http://schemas.openxmlformats.org/officeDocument/2006/relationships/image" Target="../media/image9.jpeg"/><Relationship Id="rId4" Type="http://schemas.openxmlformats.org/officeDocument/2006/relationships/image" Target="../media/image8.jpeg"/></Relationships>
</file>

<file path=ppt/slides/_rels/slide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Рисунок 6" descr="img1.jpg"/>
          <p:cNvPicPr>
            <a:picLocks noChangeAspect="1"/>
          </p:cNvPicPr>
          <p:nvPr/>
        </p:nvPicPr>
        <p:blipFill>
          <a:blip r:embed="rId2" cstate="print"/>
          <a:stretch>
            <a:fillRect/>
          </a:stretch>
        </p:blipFill>
        <p:spPr>
          <a:xfrm>
            <a:off x="0" y="0"/>
            <a:ext cx="9144000" cy="6858000"/>
          </a:xfrm>
          <a:prstGeom prst="rect">
            <a:avLst/>
          </a:prstGeom>
        </p:spPr>
      </p:pic>
      <p:sp>
        <p:nvSpPr>
          <p:cNvPr id="2" name="Прямоугольник 1"/>
          <p:cNvSpPr/>
          <p:nvPr/>
        </p:nvSpPr>
        <p:spPr>
          <a:xfrm>
            <a:off x="467544" y="332656"/>
            <a:ext cx="8424936" cy="3831818"/>
          </a:xfrm>
          <a:prstGeom prst="rect">
            <a:avLst/>
          </a:prstGeom>
        </p:spPr>
        <p:txBody>
          <a:bodyPr wrap="square">
            <a:spAutoFit/>
          </a:bodyPr>
          <a:lstStyle/>
          <a:p>
            <a:pPr algn="ctr">
              <a:lnSpc>
                <a:spcPct val="150000"/>
              </a:lnSpc>
            </a:pPr>
            <a:r>
              <a:rPr lang="ru-RU" dirty="0" smtClean="0">
                <a:latin typeface="Arial Black" pitchFamily="34" charset="0"/>
              </a:rPr>
              <a:t>Дорогой друг! </a:t>
            </a:r>
          </a:p>
          <a:p>
            <a:pPr algn="ctr">
              <a:lnSpc>
                <a:spcPct val="150000"/>
              </a:lnSpc>
            </a:pPr>
            <a:r>
              <a:rPr lang="ru-RU" dirty="0" smtClean="0">
                <a:latin typeface="Arial Black" pitchFamily="34" charset="0"/>
              </a:rPr>
              <a:t>Знаешь ли ты правила дорожной безопасности?</a:t>
            </a:r>
          </a:p>
          <a:p>
            <a:pPr algn="ctr">
              <a:lnSpc>
                <a:spcPct val="150000"/>
              </a:lnSpc>
            </a:pPr>
            <a:r>
              <a:rPr lang="ru-RU" dirty="0" smtClean="0">
                <a:latin typeface="Arial Black" pitchFamily="34" charset="0"/>
              </a:rPr>
              <a:t>Тебе от 5 до 7 лет? </a:t>
            </a:r>
            <a:br>
              <a:rPr lang="ru-RU" dirty="0" smtClean="0">
                <a:latin typeface="Arial Black" pitchFamily="34" charset="0"/>
              </a:rPr>
            </a:br>
            <a:r>
              <a:rPr lang="ru-RU" dirty="0" smtClean="0">
                <a:latin typeface="Arial Black" pitchFamily="34" charset="0"/>
              </a:rPr>
              <a:t>Ты уже мечтаешь стать взрослым, чтобы самостоятельно гулять и ходить в детский сад? </a:t>
            </a:r>
          </a:p>
          <a:p>
            <a:pPr algn="ctr">
              <a:lnSpc>
                <a:spcPct val="150000"/>
              </a:lnSpc>
            </a:pPr>
            <a:r>
              <a:rPr lang="ru-RU" dirty="0" smtClean="0">
                <a:latin typeface="Arial Black" pitchFamily="34" charset="0"/>
              </a:rPr>
              <a:t>Мы подготовили для тебя вопросы, </a:t>
            </a:r>
          </a:p>
          <a:p>
            <a:pPr algn="ctr">
              <a:lnSpc>
                <a:spcPct val="150000"/>
              </a:lnSpc>
            </a:pPr>
            <a:r>
              <a:rPr lang="ru-RU" dirty="0" smtClean="0">
                <a:latin typeface="Arial Black" pitchFamily="34" charset="0"/>
              </a:rPr>
              <a:t>чтобы проверить, готов ли ты к этому.</a:t>
            </a:r>
            <a:br>
              <a:rPr lang="ru-RU" dirty="0" smtClean="0">
                <a:latin typeface="Arial Black" pitchFamily="34" charset="0"/>
              </a:rPr>
            </a:br>
            <a:r>
              <a:rPr lang="ru-RU" dirty="0" smtClean="0">
                <a:latin typeface="Arial Black" pitchFamily="34" charset="0"/>
              </a:rPr>
              <a:t>Ответь на эти вопросы и узнай, </a:t>
            </a:r>
          </a:p>
          <a:p>
            <a:pPr algn="ctr">
              <a:lnSpc>
                <a:spcPct val="150000"/>
              </a:lnSpc>
            </a:pPr>
            <a:r>
              <a:rPr lang="ru-RU" dirty="0" smtClean="0">
                <a:latin typeface="Arial Black" pitchFamily="34" charset="0"/>
              </a:rPr>
              <a:t>хорошо ли ты знаешь правила безопасности на дороге.</a:t>
            </a:r>
            <a:endParaRPr lang="ru-RU" dirty="0">
              <a:latin typeface="Arial Black" pitchFamily="34" charset="0"/>
            </a:endParaRPr>
          </a:p>
        </p:txBody>
      </p:sp>
      <p:sp>
        <p:nvSpPr>
          <p:cNvPr id="3" name="Прямоугольник 2"/>
          <p:cNvSpPr/>
          <p:nvPr/>
        </p:nvSpPr>
        <p:spPr>
          <a:xfrm>
            <a:off x="1475656" y="5445224"/>
            <a:ext cx="7128792" cy="1107996"/>
          </a:xfrm>
          <a:prstGeom prst="rect">
            <a:avLst/>
          </a:prstGeom>
        </p:spPr>
        <p:txBody>
          <a:bodyPr wrap="square">
            <a:spAutoFit/>
          </a:bodyPr>
          <a:lstStyle/>
          <a:p>
            <a:pPr algn="ctr"/>
            <a:r>
              <a:rPr lang="ru-RU" sz="1600" dirty="0" smtClean="0">
                <a:latin typeface="Arial" pitchFamily="34" charset="0"/>
                <a:cs typeface="Arial" pitchFamily="34" charset="0"/>
              </a:rPr>
              <a:t>ВНИМАНИЕ! </a:t>
            </a:r>
          </a:p>
          <a:p>
            <a:pPr algn="ctr"/>
            <a:r>
              <a:rPr lang="ru-RU" sz="1600" dirty="0" smtClean="0">
                <a:latin typeface="Arial" pitchFamily="34" charset="0"/>
                <a:cs typeface="Arial" pitchFamily="34" charset="0"/>
              </a:rPr>
              <a:t>На некоторые вопросы может быть дано несколько верных ответов. Слушай (читай) вопрос внимательно. </a:t>
            </a:r>
          </a:p>
          <a:p>
            <a:pPr algn="ctr"/>
            <a:r>
              <a:rPr lang="ru-RU" sz="1600" dirty="0" smtClean="0">
                <a:latin typeface="Arial" pitchFamily="34" charset="0"/>
                <a:cs typeface="Arial" pitchFamily="34" charset="0"/>
              </a:rPr>
              <a:t>Если ответов несколько, мы предупредим тебя об этом.</a:t>
            </a:r>
            <a:endParaRPr lang="ru-RU" sz="1600" dirty="0">
              <a:latin typeface="Arial" pitchFamily="34" charset="0"/>
              <a:cs typeface="Arial" pitchFamily="34" charset="0"/>
            </a:endParaRPr>
          </a:p>
        </p:txBody>
      </p:sp>
      <p:sp>
        <p:nvSpPr>
          <p:cNvPr id="4" name="Скругленный прямоугольник 3">
            <a:hlinkClick r:id="" action="ppaction://hlinkshowjump?jump=nextslide"/>
          </p:cNvPr>
          <p:cNvSpPr/>
          <p:nvPr/>
        </p:nvSpPr>
        <p:spPr>
          <a:xfrm>
            <a:off x="3563888" y="4437112"/>
            <a:ext cx="2448272" cy="504056"/>
          </a:xfrm>
          <a:prstGeom prst="roundRect">
            <a:avLst>
              <a:gd name="adj" fmla="val 5000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u="sng" dirty="0" smtClean="0">
                <a:solidFill>
                  <a:srgbClr val="990099"/>
                </a:solidFill>
                <a:latin typeface="Arial Black" pitchFamily="34" charset="0"/>
              </a:rPr>
              <a:t>Начать тест</a:t>
            </a:r>
            <a:endParaRPr lang="ru-RU" u="sng" dirty="0">
              <a:solidFill>
                <a:srgbClr val="990099"/>
              </a:solidFill>
              <a:latin typeface="Arial Black" pitchFamily="34"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Прямоугольник 8"/>
          <p:cNvSpPr/>
          <p:nvPr/>
        </p:nvSpPr>
        <p:spPr>
          <a:xfrm>
            <a:off x="0" y="0"/>
            <a:ext cx="9144000" cy="6858000"/>
          </a:xfrm>
          <a:prstGeom prst="rect">
            <a:avLst/>
          </a:prstGeom>
          <a:gradFill>
            <a:gsLst>
              <a:gs pos="15000">
                <a:srgbClr val="C6D7EC"/>
              </a:gs>
              <a:gs pos="50000">
                <a:srgbClr val="6D9EFF"/>
              </a:gs>
              <a:gs pos="86000">
                <a:schemeClr val="accent5">
                  <a:lumMod val="40000"/>
                  <a:lumOff val="60000"/>
                </a:schemeClr>
              </a:gs>
              <a:gs pos="100000">
                <a:srgbClr val="FFEBFA"/>
              </a:gs>
            </a:gsLst>
            <a:lin ang="13200000" scaled="0"/>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2" name="Скругленный прямоугольник 1"/>
          <p:cNvSpPr/>
          <p:nvPr/>
        </p:nvSpPr>
        <p:spPr>
          <a:xfrm>
            <a:off x="3131840" y="2780928"/>
            <a:ext cx="3024336" cy="864096"/>
          </a:xfrm>
          <a:prstGeom prst="roundRect">
            <a:avLst>
              <a:gd name="adj" fmla="val 5000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dirty="0" smtClean="0">
                <a:latin typeface="Arial Black" pitchFamily="34" charset="0"/>
              </a:rPr>
              <a:t>Правильно! </a:t>
            </a:r>
            <a:endParaRPr lang="ru-RU" dirty="0">
              <a:latin typeface="Arial Black" pitchFamily="34" charset="0"/>
            </a:endParaRPr>
          </a:p>
        </p:txBody>
      </p:sp>
      <p:sp>
        <p:nvSpPr>
          <p:cNvPr id="3" name="Скругленный прямоугольник 2">
            <a:hlinkClick r:id="" action="ppaction://hlinkshowjump?jump=nextslide"/>
          </p:cNvPr>
          <p:cNvSpPr/>
          <p:nvPr/>
        </p:nvSpPr>
        <p:spPr>
          <a:xfrm>
            <a:off x="4644008" y="5877272"/>
            <a:ext cx="4104456" cy="504056"/>
          </a:xfrm>
          <a:prstGeom prst="roundRect">
            <a:avLst>
              <a:gd name="adj" fmla="val 5000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dirty="0" smtClean="0">
                <a:solidFill>
                  <a:schemeClr val="bg1"/>
                </a:solidFill>
                <a:latin typeface="Arial Black" pitchFamily="34" charset="0"/>
              </a:rPr>
              <a:t>Продолжить </a:t>
            </a:r>
            <a:r>
              <a:rPr lang="ru-RU" dirty="0" smtClean="0">
                <a:latin typeface="Arial Black" pitchFamily="34" charset="0"/>
              </a:rPr>
              <a:t>тест</a:t>
            </a:r>
            <a:endParaRPr lang="ru-RU" dirty="0">
              <a:latin typeface="Arial Black" pitchFamily="34" charset="0"/>
            </a:endParaRPr>
          </a:p>
        </p:txBody>
      </p:sp>
      <p:sp>
        <p:nvSpPr>
          <p:cNvPr id="6" name="Стрелка вправо 5"/>
          <p:cNvSpPr/>
          <p:nvPr/>
        </p:nvSpPr>
        <p:spPr>
          <a:xfrm>
            <a:off x="7956376" y="6093296"/>
            <a:ext cx="648072" cy="144016"/>
          </a:xfrm>
          <a:prstGeom prst="rightArrow">
            <a:avLst/>
          </a:prstGeom>
          <a:solidFill>
            <a:schemeClr val="bg1"/>
          </a:solidFill>
          <a:ln>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pic>
        <p:nvPicPr>
          <p:cNvPr id="10" name="Рисунок 9" descr="e629428295793f65d6c1f9aa405c41de.png"/>
          <p:cNvPicPr>
            <a:picLocks noChangeAspect="1"/>
          </p:cNvPicPr>
          <p:nvPr/>
        </p:nvPicPr>
        <p:blipFill>
          <a:blip r:embed="rId2" cstate="print"/>
          <a:stretch>
            <a:fillRect/>
          </a:stretch>
        </p:blipFill>
        <p:spPr>
          <a:xfrm>
            <a:off x="2339752" y="404664"/>
            <a:ext cx="4558730" cy="2247619"/>
          </a:xfrm>
          <a:prstGeom prst="rect">
            <a:avLst/>
          </a:prstGeom>
        </p:spPr>
      </p:pic>
      <p:sp>
        <p:nvSpPr>
          <p:cNvPr id="7" name="TextBox 6"/>
          <p:cNvSpPr txBox="1"/>
          <p:nvPr/>
        </p:nvSpPr>
        <p:spPr>
          <a:xfrm>
            <a:off x="251520" y="4005064"/>
            <a:ext cx="8568952" cy="1569660"/>
          </a:xfrm>
          <a:prstGeom prst="rect">
            <a:avLst/>
          </a:prstGeom>
          <a:noFill/>
        </p:spPr>
        <p:txBody>
          <a:bodyPr wrap="square" rtlCol="0">
            <a:spAutoFit/>
          </a:bodyPr>
          <a:lstStyle/>
          <a:p>
            <a:pPr algn="just"/>
            <a:r>
              <a:rPr lang="ru-RU" sz="1600" b="1" i="1" dirty="0" smtClean="0">
                <a:latin typeface="Arial" pitchFamily="34" charset="0"/>
                <a:cs typeface="Arial" pitchFamily="34" charset="0"/>
              </a:rPr>
              <a:t>Комментарий:</a:t>
            </a:r>
            <a:r>
              <a:rPr lang="ru-RU" sz="1600" i="1" dirty="0" smtClean="0">
                <a:latin typeface="Arial" pitchFamily="34" charset="0"/>
                <a:cs typeface="Arial" pitchFamily="34" charset="0"/>
              </a:rPr>
              <a:t> тротуар – место </a:t>
            </a:r>
            <a:r>
              <a:rPr lang="ru-RU" sz="1600" i="1" dirty="0" smtClean="0">
                <a:latin typeface="Arial" pitchFamily="34" charset="0"/>
                <a:cs typeface="Arial" pitchFamily="34" charset="0"/>
              </a:rPr>
              <a:t>движения пешеходов и любого немеханического транспорта (велосипеды, самокаты, </a:t>
            </a:r>
            <a:r>
              <a:rPr lang="ru-RU" sz="1600" i="1" dirty="0" err="1" smtClean="0">
                <a:latin typeface="Arial" pitchFamily="34" charset="0"/>
                <a:cs typeface="Arial" pitchFamily="34" charset="0"/>
              </a:rPr>
              <a:t>гироскутеры</a:t>
            </a:r>
            <a:r>
              <a:rPr lang="ru-RU" sz="1600" i="1" dirty="0" smtClean="0">
                <a:latin typeface="Arial" pitchFamily="34" charset="0"/>
                <a:cs typeface="Arial" pitchFamily="34" charset="0"/>
              </a:rPr>
              <a:t> и прочее). Дети должны знать, что им нельзя ездить на велосипеде по проезжей части до 14 лет. И, если ребенок едет на велосипеде по тротуару и ему необходимо перейти дорогу по пешеходному переходу, он должен сойти с велосипеда и перейти дорогу пешком, везя велосипед рядом.</a:t>
            </a:r>
            <a:endParaRPr lang="ru-RU" sz="1600"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 name="Рисунок 17" descr="img1.jpg"/>
          <p:cNvPicPr>
            <a:picLocks noChangeAspect="1"/>
          </p:cNvPicPr>
          <p:nvPr/>
        </p:nvPicPr>
        <p:blipFill>
          <a:blip r:embed="rId2" cstate="print"/>
          <a:stretch>
            <a:fillRect/>
          </a:stretch>
        </p:blipFill>
        <p:spPr>
          <a:xfrm>
            <a:off x="0" y="0"/>
            <a:ext cx="9144000" cy="6858000"/>
          </a:xfrm>
          <a:prstGeom prst="rect">
            <a:avLst/>
          </a:prstGeom>
        </p:spPr>
      </p:pic>
      <p:sp>
        <p:nvSpPr>
          <p:cNvPr id="2" name="Прямоугольник 1"/>
          <p:cNvSpPr/>
          <p:nvPr/>
        </p:nvSpPr>
        <p:spPr>
          <a:xfrm>
            <a:off x="323528" y="332656"/>
            <a:ext cx="8568952" cy="646331"/>
          </a:xfrm>
          <a:prstGeom prst="rect">
            <a:avLst/>
          </a:prstGeom>
        </p:spPr>
        <p:txBody>
          <a:bodyPr wrap="square">
            <a:spAutoFit/>
          </a:bodyPr>
          <a:lstStyle/>
          <a:p>
            <a:pPr algn="ctr"/>
            <a:r>
              <a:rPr lang="ru-RU" dirty="0" smtClean="0">
                <a:latin typeface="Arial Black" pitchFamily="34" charset="0"/>
              </a:rPr>
              <a:t>4. Если ты идешь по тротуару с кем-то из взрослых, </a:t>
            </a:r>
          </a:p>
          <a:p>
            <a:pPr algn="ctr"/>
            <a:r>
              <a:rPr lang="ru-RU" dirty="0" smtClean="0">
                <a:latin typeface="Arial Black" pitchFamily="34" charset="0"/>
              </a:rPr>
              <a:t>с какой стороны от проезжей части ты должен находиться?  </a:t>
            </a:r>
            <a:endParaRPr lang="ru-RU" dirty="0">
              <a:latin typeface="Arial Black" pitchFamily="34" charset="0"/>
            </a:endParaRPr>
          </a:p>
        </p:txBody>
      </p:sp>
      <p:sp>
        <p:nvSpPr>
          <p:cNvPr id="4" name="Овал 3">
            <a:hlinkClick r:id="rId3" action="ppaction://hlinksldjump"/>
          </p:cNvPr>
          <p:cNvSpPr/>
          <p:nvPr/>
        </p:nvSpPr>
        <p:spPr>
          <a:xfrm>
            <a:off x="1619672" y="3833172"/>
            <a:ext cx="360040" cy="36004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5" name="Овал 4">
            <a:hlinkClick r:id="rId3" action="ppaction://hlinksldjump"/>
          </p:cNvPr>
          <p:cNvSpPr/>
          <p:nvPr/>
        </p:nvSpPr>
        <p:spPr>
          <a:xfrm>
            <a:off x="1619672" y="4481244"/>
            <a:ext cx="360040" cy="36004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6" name="Овал 5">
            <a:hlinkClick r:id="rId3" action="ppaction://hlinksldjump"/>
          </p:cNvPr>
          <p:cNvSpPr/>
          <p:nvPr/>
        </p:nvSpPr>
        <p:spPr>
          <a:xfrm>
            <a:off x="1619672" y="5849396"/>
            <a:ext cx="360040" cy="36004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cxnSp>
        <p:nvCxnSpPr>
          <p:cNvPr id="9" name="Прямая соединительная линия 8"/>
          <p:cNvCxnSpPr/>
          <p:nvPr/>
        </p:nvCxnSpPr>
        <p:spPr>
          <a:xfrm>
            <a:off x="2123728" y="3977188"/>
            <a:ext cx="504056" cy="0"/>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10" name="Прямая соединительная линия 9"/>
          <p:cNvCxnSpPr/>
          <p:nvPr/>
        </p:nvCxnSpPr>
        <p:spPr>
          <a:xfrm>
            <a:off x="2123728" y="4625260"/>
            <a:ext cx="504056" cy="0"/>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12" name="Прямая соединительная линия 11"/>
          <p:cNvCxnSpPr/>
          <p:nvPr/>
        </p:nvCxnSpPr>
        <p:spPr>
          <a:xfrm>
            <a:off x="2123728" y="6065420"/>
            <a:ext cx="504056"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13" name="TextBox 12"/>
          <p:cNvSpPr txBox="1"/>
          <p:nvPr/>
        </p:nvSpPr>
        <p:spPr>
          <a:xfrm>
            <a:off x="2699792" y="3761164"/>
            <a:ext cx="5986951" cy="646331"/>
          </a:xfrm>
          <a:prstGeom prst="rect">
            <a:avLst/>
          </a:prstGeom>
          <a:noFill/>
        </p:spPr>
        <p:txBody>
          <a:bodyPr wrap="square" rtlCol="0">
            <a:spAutoFit/>
          </a:bodyPr>
          <a:lstStyle/>
          <a:p>
            <a:pPr algn="just"/>
            <a:r>
              <a:rPr lang="ru-RU" dirty="0" smtClean="0">
                <a:latin typeface="Arial" pitchFamily="34" charset="0"/>
                <a:cs typeface="Arial" pitchFamily="34" charset="0"/>
              </a:rPr>
              <a:t>Не важно. По тротуару не ездят автомобили. Там безопасно.</a:t>
            </a:r>
            <a:endParaRPr lang="ru-RU" sz="2400" b="1" dirty="0">
              <a:latin typeface="Arial Black" pitchFamily="34" charset="0"/>
            </a:endParaRPr>
          </a:p>
        </p:txBody>
      </p:sp>
      <p:sp>
        <p:nvSpPr>
          <p:cNvPr id="14" name="TextBox 13"/>
          <p:cNvSpPr txBox="1"/>
          <p:nvPr/>
        </p:nvSpPr>
        <p:spPr>
          <a:xfrm>
            <a:off x="2699792" y="4451627"/>
            <a:ext cx="6984776" cy="369332"/>
          </a:xfrm>
          <a:prstGeom prst="rect">
            <a:avLst/>
          </a:prstGeom>
          <a:noFill/>
        </p:spPr>
        <p:txBody>
          <a:bodyPr wrap="square" rtlCol="0">
            <a:spAutoFit/>
          </a:bodyPr>
          <a:lstStyle/>
          <a:p>
            <a:pPr algn="just"/>
            <a:r>
              <a:rPr lang="ru-RU" dirty="0" smtClean="0">
                <a:latin typeface="Arial" pitchFamily="34" charset="0"/>
                <a:cs typeface="Arial" pitchFamily="34" charset="0"/>
              </a:rPr>
              <a:t>Где скажет взрослый, там и пойду.</a:t>
            </a:r>
            <a:endParaRPr lang="ru-RU" sz="2400" b="1" dirty="0">
              <a:latin typeface="Arial Black" pitchFamily="34" charset="0"/>
            </a:endParaRPr>
          </a:p>
        </p:txBody>
      </p:sp>
      <p:sp>
        <p:nvSpPr>
          <p:cNvPr id="7" name="Овал 6">
            <a:hlinkClick r:id="rId4" action="ppaction://hlinksldjump"/>
          </p:cNvPr>
          <p:cNvSpPr/>
          <p:nvPr/>
        </p:nvSpPr>
        <p:spPr>
          <a:xfrm>
            <a:off x="1619672" y="5157192"/>
            <a:ext cx="360040" cy="36004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cxnSp>
        <p:nvCxnSpPr>
          <p:cNvPr id="11" name="Прямая соединительная линия 10"/>
          <p:cNvCxnSpPr/>
          <p:nvPr/>
        </p:nvCxnSpPr>
        <p:spPr>
          <a:xfrm>
            <a:off x="2123728" y="5273332"/>
            <a:ext cx="504056"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15" name="TextBox 14"/>
          <p:cNvSpPr txBox="1"/>
          <p:nvPr/>
        </p:nvSpPr>
        <p:spPr>
          <a:xfrm>
            <a:off x="2699792" y="5099699"/>
            <a:ext cx="6048672" cy="646331"/>
          </a:xfrm>
          <a:prstGeom prst="rect">
            <a:avLst/>
          </a:prstGeom>
          <a:noFill/>
        </p:spPr>
        <p:txBody>
          <a:bodyPr wrap="square" rtlCol="0">
            <a:spAutoFit/>
          </a:bodyPr>
          <a:lstStyle/>
          <a:p>
            <a:pPr algn="just"/>
            <a:r>
              <a:rPr lang="ru-RU" dirty="0" smtClean="0">
                <a:latin typeface="Arial" pitchFamily="34" charset="0"/>
                <a:cs typeface="Arial" pitchFamily="34" charset="0"/>
              </a:rPr>
              <a:t>С дальней стороны от проезжей части. А взрослый должен быть ближе к проезжей части.</a:t>
            </a:r>
            <a:endParaRPr lang="ru-RU" sz="2400" b="1" dirty="0">
              <a:latin typeface="Arial Black" pitchFamily="34" charset="0"/>
            </a:endParaRPr>
          </a:p>
        </p:txBody>
      </p:sp>
      <p:sp>
        <p:nvSpPr>
          <p:cNvPr id="22" name="TextBox 21"/>
          <p:cNvSpPr txBox="1"/>
          <p:nvPr/>
        </p:nvSpPr>
        <p:spPr>
          <a:xfrm>
            <a:off x="2699792" y="5879013"/>
            <a:ext cx="5986951" cy="646331"/>
          </a:xfrm>
          <a:prstGeom prst="rect">
            <a:avLst/>
          </a:prstGeom>
          <a:noFill/>
        </p:spPr>
        <p:txBody>
          <a:bodyPr wrap="square" rtlCol="0">
            <a:spAutoFit/>
          </a:bodyPr>
          <a:lstStyle/>
          <a:p>
            <a:pPr algn="just"/>
            <a:r>
              <a:rPr lang="ru-RU" dirty="0" smtClean="0">
                <a:latin typeface="Arial" pitchFamily="34" charset="0"/>
                <a:cs typeface="Arial" pitchFamily="34" charset="0"/>
              </a:rPr>
              <a:t>Ближе к проезжей части. Ведь так интересно рассматривать разные машины!</a:t>
            </a:r>
            <a:endParaRPr lang="ru-RU" dirty="0"/>
          </a:p>
        </p:txBody>
      </p:sp>
      <p:pic>
        <p:nvPicPr>
          <p:cNvPr id="23" name="Рисунок 22" descr="image054_0.jpg"/>
          <p:cNvPicPr>
            <a:picLocks noChangeAspect="1"/>
          </p:cNvPicPr>
          <p:nvPr/>
        </p:nvPicPr>
        <p:blipFill>
          <a:blip r:embed="rId5" cstate="print"/>
          <a:stretch>
            <a:fillRect/>
          </a:stretch>
        </p:blipFill>
        <p:spPr>
          <a:xfrm>
            <a:off x="2483767" y="970176"/>
            <a:ext cx="4176465" cy="2746856"/>
          </a:xfrm>
          <a:prstGeom prst="rect">
            <a:avLst/>
          </a:prstGeom>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Прямоугольник 10"/>
          <p:cNvSpPr/>
          <p:nvPr/>
        </p:nvSpPr>
        <p:spPr>
          <a:xfrm>
            <a:off x="0" y="0"/>
            <a:ext cx="9144000" cy="6858000"/>
          </a:xfrm>
          <a:prstGeom prst="rect">
            <a:avLst/>
          </a:prstGeom>
          <a:gradFill>
            <a:gsLst>
              <a:gs pos="15000">
                <a:srgbClr val="C6D7EC"/>
              </a:gs>
              <a:gs pos="50000">
                <a:srgbClr val="6D9EFF"/>
              </a:gs>
              <a:gs pos="86000">
                <a:schemeClr val="accent5">
                  <a:lumMod val="40000"/>
                  <a:lumOff val="60000"/>
                </a:schemeClr>
              </a:gs>
              <a:gs pos="100000">
                <a:srgbClr val="FFEBFA"/>
              </a:gs>
            </a:gsLst>
            <a:lin ang="13200000" scaled="0"/>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2" name="Скругленный прямоугольник 1"/>
          <p:cNvSpPr/>
          <p:nvPr/>
        </p:nvSpPr>
        <p:spPr>
          <a:xfrm>
            <a:off x="3059832" y="2636912"/>
            <a:ext cx="3024336" cy="864096"/>
          </a:xfrm>
          <a:prstGeom prst="roundRect">
            <a:avLst>
              <a:gd name="adj" fmla="val 5000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dirty="0" smtClean="0">
                <a:latin typeface="Arial Black" pitchFamily="34" charset="0"/>
              </a:rPr>
              <a:t>Неверно …</a:t>
            </a:r>
            <a:endParaRPr lang="ru-RU" dirty="0">
              <a:latin typeface="Arial Black" pitchFamily="34" charset="0"/>
            </a:endParaRPr>
          </a:p>
        </p:txBody>
      </p:sp>
      <p:sp>
        <p:nvSpPr>
          <p:cNvPr id="4" name="Скругленный прямоугольник 3">
            <a:hlinkClick r:id="" action="ppaction://hlinkshowjump?jump=lastslideviewed"/>
          </p:cNvPr>
          <p:cNvSpPr/>
          <p:nvPr/>
        </p:nvSpPr>
        <p:spPr>
          <a:xfrm>
            <a:off x="755576" y="5661248"/>
            <a:ext cx="2736304" cy="504056"/>
          </a:xfrm>
          <a:prstGeom prst="roundRect">
            <a:avLst>
              <a:gd name="adj" fmla="val 5000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dirty="0" smtClean="0">
                <a:latin typeface="Arial Black" pitchFamily="34" charset="0"/>
              </a:rPr>
              <a:t>Ещё раз</a:t>
            </a:r>
            <a:endParaRPr lang="ru-RU" dirty="0">
              <a:latin typeface="Arial Black" pitchFamily="34" charset="0"/>
            </a:endParaRPr>
          </a:p>
        </p:txBody>
      </p:sp>
      <p:sp>
        <p:nvSpPr>
          <p:cNvPr id="7" name="Стрелка вправо 6"/>
          <p:cNvSpPr/>
          <p:nvPr/>
        </p:nvSpPr>
        <p:spPr>
          <a:xfrm flipH="1">
            <a:off x="827584" y="5805264"/>
            <a:ext cx="648072" cy="144016"/>
          </a:xfrm>
          <a:prstGeom prst="rightArrow">
            <a:avLst/>
          </a:prstGeom>
          <a:solidFill>
            <a:schemeClr val="bg1"/>
          </a:solidFill>
          <a:ln>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pic>
        <p:nvPicPr>
          <p:cNvPr id="13" name="Рисунок 12" descr="шарж-смай-ика-знака-не-юбов-46948087.jpg"/>
          <p:cNvPicPr>
            <a:picLocks noChangeAspect="1"/>
          </p:cNvPicPr>
          <p:nvPr/>
        </p:nvPicPr>
        <p:blipFill>
          <a:blip r:embed="rId2" cstate="print">
            <a:clrChange>
              <a:clrFrom>
                <a:srgbClr val="FFFFFF"/>
              </a:clrFrom>
              <a:clrTo>
                <a:srgbClr val="FFFFFF">
                  <a:alpha val="0"/>
                </a:srgbClr>
              </a:clrTo>
            </a:clrChange>
          </a:blip>
          <a:stretch>
            <a:fillRect/>
          </a:stretch>
        </p:blipFill>
        <p:spPr>
          <a:xfrm>
            <a:off x="3275856" y="548680"/>
            <a:ext cx="2438400" cy="1862328"/>
          </a:xfrm>
          <a:prstGeom prst="rect">
            <a:avLst/>
          </a:prstGeom>
        </p:spPr>
      </p:pic>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Прямоугольник 8">
            <a:hlinkClick r:id="rId2" action="ppaction://hlinksldjump"/>
          </p:cNvPr>
          <p:cNvSpPr/>
          <p:nvPr/>
        </p:nvSpPr>
        <p:spPr>
          <a:xfrm>
            <a:off x="0" y="0"/>
            <a:ext cx="9144000" cy="6858000"/>
          </a:xfrm>
          <a:prstGeom prst="rect">
            <a:avLst/>
          </a:prstGeom>
          <a:gradFill>
            <a:gsLst>
              <a:gs pos="15000">
                <a:srgbClr val="C6D7EC"/>
              </a:gs>
              <a:gs pos="50000">
                <a:srgbClr val="6D9EFF"/>
              </a:gs>
              <a:gs pos="86000">
                <a:schemeClr val="accent5">
                  <a:lumMod val="40000"/>
                  <a:lumOff val="60000"/>
                </a:schemeClr>
              </a:gs>
              <a:gs pos="100000">
                <a:srgbClr val="FFEBFA"/>
              </a:gs>
            </a:gsLst>
            <a:lin ang="13200000" scaled="0"/>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2" name="Скругленный прямоугольник 1"/>
          <p:cNvSpPr/>
          <p:nvPr/>
        </p:nvSpPr>
        <p:spPr>
          <a:xfrm>
            <a:off x="3131840" y="2780928"/>
            <a:ext cx="3024336" cy="864096"/>
          </a:xfrm>
          <a:prstGeom prst="roundRect">
            <a:avLst>
              <a:gd name="adj" fmla="val 5000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dirty="0" smtClean="0">
                <a:latin typeface="Arial Black" pitchFamily="34" charset="0"/>
              </a:rPr>
              <a:t>Правильно! </a:t>
            </a:r>
            <a:endParaRPr lang="ru-RU" dirty="0">
              <a:latin typeface="Arial Black" pitchFamily="34" charset="0"/>
            </a:endParaRPr>
          </a:p>
        </p:txBody>
      </p:sp>
      <p:sp>
        <p:nvSpPr>
          <p:cNvPr id="3" name="Скругленный прямоугольник 2">
            <a:hlinkClick r:id="" action="ppaction://hlinkshowjump?jump=nextslide"/>
          </p:cNvPr>
          <p:cNvSpPr/>
          <p:nvPr/>
        </p:nvSpPr>
        <p:spPr>
          <a:xfrm>
            <a:off x="4644008" y="5877272"/>
            <a:ext cx="4104456" cy="504056"/>
          </a:xfrm>
          <a:prstGeom prst="roundRect">
            <a:avLst>
              <a:gd name="adj" fmla="val 5000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dirty="0" smtClean="0">
                <a:solidFill>
                  <a:schemeClr val="bg1"/>
                </a:solidFill>
                <a:latin typeface="Arial Black" pitchFamily="34" charset="0"/>
              </a:rPr>
              <a:t>Продолжить </a:t>
            </a:r>
            <a:r>
              <a:rPr lang="ru-RU" dirty="0" smtClean="0">
                <a:latin typeface="Arial Black" pitchFamily="34" charset="0"/>
              </a:rPr>
              <a:t>тест</a:t>
            </a:r>
            <a:endParaRPr lang="ru-RU" dirty="0">
              <a:latin typeface="Arial Black" pitchFamily="34" charset="0"/>
            </a:endParaRPr>
          </a:p>
        </p:txBody>
      </p:sp>
      <p:sp>
        <p:nvSpPr>
          <p:cNvPr id="6" name="Стрелка вправо 5"/>
          <p:cNvSpPr/>
          <p:nvPr/>
        </p:nvSpPr>
        <p:spPr>
          <a:xfrm>
            <a:off x="7956376" y="6093296"/>
            <a:ext cx="648072" cy="144016"/>
          </a:xfrm>
          <a:prstGeom prst="rightArrow">
            <a:avLst/>
          </a:prstGeom>
          <a:solidFill>
            <a:schemeClr val="bg1"/>
          </a:solidFill>
          <a:ln>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pic>
        <p:nvPicPr>
          <p:cNvPr id="10" name="Рисунок 9" descr="e629428295793f65d6c1f9aa405c41de.png"/>
          <p:cNvPicPr>
            <a:picLocks noChangeAspect="1"/>
          </p:cNvPicPr>
          <p:nvPr/>
        </p:nvPicPr>
        <p:blipFill>
          <a:blip r:embed="rId3" cstate="print"/>
          <a:stretch>
            <a:fillRect/>
          </a:stretch>
        </p:blipFill>
        <p:spPr>
          <a:xfrm>
            <a:off x="2339752" y="404664"/>
            <a:ext cx="4558730" cy="2247619"/>
          </a:xfrm>
          <a:prstGeom prst="rect">
            <a:avLst/>
          </a:prstGeom>
        </p:spPr>
      </p:pic>
      <p:sp>
        <p:nvSpPr>
          <p:cNvPr id="7" name="TextBox 6"/>
          <p:cNvSpPr txBox="1"/>
          <p:nvPr/>
        </p:nvSpPr>
        <p:spPr>
          <a:xfrm>
            <a:off x="251520" y="3933056"/>
            <a:ext cx="8568952" cy="1815882"/>
          </a:xfrm>
          <a:prstGeom prst="rect">
            <a:avLst/>
          </a:prstGeom>
          <a:noFill/>
        </p:spPr>
        <p:txBody>
          <a:bodyPr wrap="square" rtlCol="0">
            <a:spAutoFit/>
          </a:bodyPr>
          <a:lstStyle/>
          <a:p>
            <a:pPr algn="just"/>
            <a:r>
              <a:rPr lang="ru-RU" sz="1600" b="1" i="1" dirty="0" smtClean="0">
                <a:latin typeface="Arial" pitchFamily="34" charset="0"/>
                <a:cs typeface="Arial" pitchFamily="34" charset="0"/>
              </a:rPr>
              <a:t>Комментарий: </a:t>
            </a:r>
            <a:r>
              <a:rPr lang="ru-RU" sz="1600" i="1" dirty="0" smtClean="0">
                <a:latin typeface="Arial" pitchFamily="34" charset="0"/>
                <a:cs typeface="Arial" pitchFamily="34" charset="0"/>
              </a:rPr>
              <a:t>объясните </a:t>
            </a:r>
            <a:r>
              <a:rPr lang="ru-RU" sz="1600" i="1" dirty="0" smtClean="0">
                <a:latin typeface="Arial" pitchFamily="34" charset="0"/>
                <a:cs typeface="Arial" pitchFamily="34" charset="0"/>
              </a:rPr>
              <a:t>ребенку, что тротуар - это тоже часть дороги. Рядом с ним находится проезжая часть, поэтому нужно быть внимательным и на тротуаре. Нельзя бегать по тротуару, играть в подвижные игры и особенно в мяч. А передвигаясь по тротуару пешком или на велосипеде/самокате, нужно находиться подальше от проезжей части так, чтобы между ребенком и ней был взрослый человек. Для запоминания этого правила можно выучить с детьми стишок: "Юный пешеход от проезжей части далеко идет</a:t>
            </a:r>
            <a:r>
              <a:rPr lang="ru-RU" sz="1600" i="1" dirty="0" smtClean="0">
                <a:latin typeface="Arial" pitchFamily="34" charset="0"/>
                <a:cs typeface="Arial" pitchFamily="34" charset="0"/>
              </a:rPr>
              <a:t>!"</a:t>
            </a:r>
            <a:endParaRPr lang="ru-RU" sz="1600" i="1" dirty="0" smtClean="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Прямоугольник 11"/>
          <p:cNvSpPr/>
          <p:nvPr/>
        </p:nvSpPr>
        <p:spPr>
          <a:xfrm>
            <a:off x="0" y="0"/>
            <a:ext cx="9144000" cy="6858000"/>
          </a:xfrm>
          <a:prstGeom prst="rect">
            <a:avLst/>
          </a:prstGeom>
          <a:gradFill>
            <a:gsLst>
              <a:gs pos="15000">
                <a:srgbClr val="C6D7EC"/>
              </a:gs>
              <a:gs pos="50000">
                <a:srgbClr val="6D9EFF"/>
              </a:gs>
              <a:gs pos="86000">
                <a:schemeClr val="accent5">
                  <a:lumMod val="40000"/>
                  <a:lumOff val="60000"/>
                </a:schemeClr>
              </a:gs>
              <a:gs pos="100000">
                <a:srgbClr val="FFEBFA"/>
              </a:gs>
            </a:gsLst>
            <a:lin ang="13200000" scaled="0"/>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2" name="Прямоугольник 1"/>
          <p:cNvSpPr/>
          <p:nvPr/>
        </p:nvSpPr>
        <p:spPr>
          <a:xfrm>
            <a:off x="611560" y="404664"/>
            <a:ext cx="7776864" cy="369332"/>
          </a:xfrm>
          <a:prstGeom prst="rect">
            <a:avLst/>
          </a:prstGeom>
        </p:spPr>
        <p:txBody>
          <a:bodyPr wrap="square">
            <a:spAutoFit/>
          </a:bodyPr>
          <a:lstStyle/>
          <a:p>
            <a:pPr algn="ctr"/>
            <a:r>
              <a:rPr lang="ru-RU" dirty="0" smtClean="0">
                <a:latin typeface="Arial Black" pitchFamily="34" charset="0"/>
                <a:cs typeface="Arial" pitchFamily="34" charset="0"/>
              </a:rPr>
              <a:t>5. Сколько сигналов у пешеходного светофора? Какие?</a:t>
            </a:r>
            <a:endParaRPr lang="ru-RU" dirty="0">
              <a:latin typeface="Arial Black" pitchFamily="34" charset="0"/>
              <a:cs typeface="Arial" pitchFamily="34" charset="0"/>
            </a:endParaRPr>
          </a:p>
        </p:txBody>
      </p:sp>
      <p:sp>
        <p:nvSpPr>
          <p:cNvPr id="6" name="TextBox 5"/>
          <p:cNvSpPr txBox="1"/>
          <p:nvPr/>
        </p:nvSpPr>
        <p:spPr>
          <a:xfrm>
            <a:off x="755576" y="3140968"/>
            <a:ext cx="4176464" cy="646331"/>
          </a:xfrm>
          <a:prstGeom prst="rect">
            <a:avLst/>
          </a:prstGeom>
          <a:noFill/>
        </p:spPr>
        <p:txBody>
          <a:bodyPr wrap="square" rtlCol="0">
            <a:spAutoFit/>
          </a:bodyPr>
          <a:lstStyle/>
          <a:p>
            <a:r>
              <a:rPr lang="ru-RU" dirty="0" smtClean="0">
                <a:latin typeface="Arial" pitchFamily="34" charset="0"/>
                <a:cs typeface="Arial" pitchFamily="34" charset="0"/>
              </a:rPr>
              <a:t>Четыре. Красный, желтый, </a:t>
            </a:r>
          </a:p>
          <a:p>
            <a:r>
              <a:rPr lang="ru-RU" dirty="0" smtClean="0">
                <a:latin typeface="Arial" pitchFamily="34" charset="0"/>
                <a:cs typeface="Arial" pitchFamily="34" charset="0"/>
              </a:rPr>
              <a:t>синий, зеленый.</a:t>
            </a:r>
            <a:endParaRPr lang="ru-RU" dirty="0">
              <a:latin typeface="Arial" pitchFamily="34" charset="0"/>
              <a:cs typeface="Arial" pitchFamily="34" charset="0"/>
            </a:endParaRPr>
          </a:p>
        </p:txBody>
      </p:sp>
      <p:sp>
        <p:nvSpPr>
          <p:cNvPr id="7" name="TextBox 6"/>
          <p:cNvSpPr txBox="1"/>
          <p:nvPr/>
        </p:nvSpPr>
        <p:spPr>
          <a:xfrm>
            <a:off x="5076056" y="3140968"/>
            <a:ext cx="4032448" cy="369332"/>
          </a:xfrm>
          <a:prstGeom prst="rect">
            <a:avLst/>
          </a:prstGeom>
          <a:noFill/>
        </p:spPr>
        <p:txBody>
          <a:bodyPr wrap="square" rtlCol="0">
            <a:spAutoFit/>
          </a:bodyPr>
          <a:lstStyle/>
          <a:p>
            <a:r>
              <a:rPr lang="ru-RU" dirty="0" smtClean="0">
                <a:latin typeface="Arial" pitchFamily="34" charset="0"/>
                <a:cs typeface="Arial" pitchFamily="34" charset="0"/>
              </a:rPr>
              <a:t>Два. Красный и зеленый.</a:t>
            </a:r>
            <a:endParaRPr lang="ru-RU" dirty="0">
              <a:latin typeface="Arial" pitchFamily="34" charset="0"/>
              <a:cs typeface="Arial" pitchFamily="34" charset="0"/>
            </a:endParaRPr>
          </a:p>
        </p:txBody>
      </p:sp>
      <p:sp>
        <p:nvSpPr>
          <p:cNvPr id="8" name="TextBox 7"/>
          <p:cNvSpPr txBox="1"/>
          <p:nvPr/>
        </p:nvSpPr>
        <p:spPr>
          <a:xfrm>
            <a:off x="2915816" y="5867980"/>
            <a:ext cx="5328592" cy="369332"/>
          </a:xfrm>
          <a:prstGeom prst="rect">
            <a:avLst/>
          </a:prstGeom>
          <a:noFill/>
        </p:spPr>
        <p:txBody>
          <a:bodyPr wrap="square" rtlCol="0">
            <a:spAutoFit/>
          </a:bodyPr>
          <a:lstStyle/>
          <a:p>
            <a:r>
              <a:rPr lang="ru-RU" dirty="0" smtClean="0">
                <a:latin typeface="Arial" pitchFamily="34" charset="0"/>
                <a:cs typeface="Arial" pitchFamily="34" charset="0"/>
              </a:rPr>
              <a:t>Три. Красный, желтый, зеленый.</a:t>
            </a:r>
            <a:endParaRPr lang="ru-RU" dirty="0">
              <a:latin typeface="Arial" pitchFamily="34" charset="0"/>
              <a:cs typeface="Arial" pitchFamily="34" charset="0"/>
            </a:endParaRPr>
          </a:p>
        </p:txBody>
      </p:sp>
      <p:sp>
        <p:nvSpPr>
          <p:cNvPr id="9" name="Овал 8">
            <a:hlinkClick r:id="rId3" action="ppaction://hlinksldjump"/>
          </p:cNvPr>
          <p:cNvSpPr/>
          <p:nvPr/>
        </p:nvSpPr>
        <p:spPr>
          <a:xfrm>
            <a:off x="395536" y="3150260"/>
            <a:ext cx="360040" cy="36004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0" name="Овал 9">
            <a:hlinkClick r:id="rId4" action="ppaction://hlinksldjump"/>
          </p:cNvPr>
          <p:cNvSpPr/>
          <p:nvPr/>
        </p:nvSpPr>
        <p:spPr>
          <a:xfrm>
            <a:off x="4716016" y="3140968"/>
            <a:ext cx="360040" cy="36004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1" name="Овал 10">
            <a:hlinkClick r:id="rId5" action="ppaction://hlinksldjump"/>
          </p:cNvPr>
          <p:cNvSpPr/>
          <p:nvPr/>
        </p:nvSpPr>
        <p:spPr>
          <a:xfrm>
            <a:off x="2555776" y="5867980"/>
            <a:ext cx="360040" cy="36004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pic>
        <p:nvPicPr>
          <p:cNvPr id="16" name="Рисунок 15" descr="kisspng-traffic-code-car-road-traffic-safety-child-traffic-light-5ace7799de6d28.5487833215234804739111.jpg"/>
          <p:cNvPicPr>
            <a:picLocks noChangeAspect="1"/>
          </p:cNvPicPr>
          <p:nvPr/>
        </p:nvPicPr>
        <p:blipFill>
          <a:blip r:embed="rId6" cstate="print">
            <a:clrChange>
              <a:clrFrom>
                <a:srgbClr val="EFEFEF"/>
              </a:clrFrom>
              <a:clrTo>
                <a:srgbClr val="EFEFEF">
                  <a:alpha val="0"/>
                </a:srgbClr>
              </a:clrTo>
            </a:clrChange>
          </a:blip>
          <a:stretch>
            <a:fillRect/>
          </a:stretch>
        </p:blipFill>
        <p:spPr>
          <a:xfrm>
            <a:off x="6660232" y="3789040"/>
            <a:ext cx="1817143" cy="2376264"/>
          </a:xfrm>
          <a:prstGeom prst="rect">
            <a:avLst/>
          </a:prstGeom>
        </p:spPr>
      </p:pic>
      <p:pic>
        <p:nvPicPr>
          <p:cNvPr id="28674" name="Picture 2" descr="https://lh3.googleusercontent.com/_sth3p87sL9PmQhvI0ZgAs6xLqK7D7WPPyCkADXtcfRdjvimjXrtpqoBFIsO8jUVeSCcCOTZT4x6cX8tXQQbcmc2nhPS-AJ_eneDLfbdHZ6npHdmcWBKFFNiFGpuF8cM=w260"/>
          <p:cNvPicPr>
            <a:picLocks noChangeAspect="1" noChangeArrowheads="1"/>
          </p:cNvPicPr>
          <p:nvPr/>
        </p:nvPicPr>
        <p:blipFill>
          <a:blip r:embed="rId7" cstate="print"/>
          <a:srcRect/>
          <a:stretch>
            <a:fillRect/>
          </a:stretch>
        </p:blipFill>
        <p:spPr bwMode="auto">
          <a:xfrm>
            <a:off x="1547664" y="908720"/>
            <a:ext cx="823885" cy="2088232"/>
          </a:xfrm>
          <a:prstGeom prst="rect">
            <a:avLst/>
          </a:prstGeom>
          <a:noFill/>
        </p:spPr>
      </p:pic>
      <p:pic>
        <p:nvPicPr>
          <p:cNvPr id="28676" name="Picture 4" descr="https://lh5.googleusercontent.com/qAQQvp1wv10_rvPXRTZ96lpG4Mj4Zu_Aps7GTJD_Isk8vaOozGtJ9A-TEtXFjg5FuZN3H2Yfrj_edendz5x_tG8kpBjqYChw7JwV3lLzxanGlpemI8uKJ7KyT0316bdy=w260"/>
          <p:cNvPicPr>
            <a:picLocks noChangeAspect="1" noChangeArrowheads="1"/>
          </p:cNvPicPr>
          <p:nvPr/>
        </p:nvPicPr>
        <p:blipFill>
          <a:blip r:embed="rId8" cstate="print"/>
          <a:srcRect/>
          <a:stretch>
            <a:fillRect/>
          </a:stretch>
        </p:blipFill>
        <p:spPr bwMode="auto">
          <a:xfrm>
            <a:off x="5644184" y="908720"/>
            <a:ext cx="1016048" cy="2088232"/>
          </a:xfrm>
          <a:prstGeom prst="rect">
            <a:avLst/>
          </a:prstGeom>
          <a:noFill/>
        </p:spPr>
      </p:pic>
      <p:pic>
        <p:nvPicPr>
          <p:cNvPr id="28678" name="Picture 6" descr="https://lh5.googleusercontent.com/sI39BBIF8gTxJ6K4hv9KxoPN3-CqRdCvUxYmGU2Ll4oRFgTj4ubJdjL4H3Wad9nTXG9C3JcFzg81lg45E22eE7A15fLqAAZc9ddV3yFatBnr-ul5nXO9EnBLCoK2Q8CL=w260"/>
          <p:cNvPicPr>
            <a:picLocks noChangeAspect="1" noChangeArrowheads="1"/>
          </p:cNvPicPr>
          <p:nvPr/>
        </p:nvPicPr>
        <p:blipFill>
          <a:blip r:embed="rId9" cstate="print"/>
          <a:srcRect/>
          <a:stretch>
            <a:fillRect/>
          </a:stretch>
        </p:blipFill>
        <p:spPr bwMode="auto">
          <a:xfrm>
            <a:off x="3563888" y="3717032"/>
            <a:ext cx="859860" cy="2088232"/>
          </a:xfrm>
          <a:prstGeom prst="rect">
            <a:avLst/>
          </a:prstGeom>
          <a:noFill/>
        </p:spPr>
      </p:pic>
      <p:sp>
        <p:nvSpPr>
          <p:cNvPr id="17" name="TextBox 16"/>
          <p:cNvSpPr txBox="1"/>
          <p:nvPr/>
        </p:nvSpPr>
        <p:spPr>
          <a:xfrm>
            <a:off x="755576" y="3131676"/>
            <a:ext cx="4176464" cy="646331"/>
          </a:xfrm>
          <a:prstGeom prst="rect">
            <a:avLst/>
          </a:prstGeom>
          <a:noFill/>
        </p:spPr>
        <p:txBody>
          <a:bodyPr wrap="square" rtlCol="0">
            <a:spAutoFit/>
          </a:bodyPr>
          <a:lstStyle/>
          <a:p>
            <a:r>
              <a:rPr lang="ru-RU" dirty="0" smtClean="0">
                <a:latin typeface="Arial" pitchFamily="34" charset="0"/>
                <a:cs typeface="Arial" pitchFamily="34" charset="0"/>
              </a:rPr>
              <a:t>Четыре. Красный, желтый, </a:t>
            </a:r>
          </a:p>
          <a:p>
            <a:r>
              <a:rPr lang="ru-RU" dirty="0" smtClean="0">
                <a:latin typeface="Arial" pitchFamily="34" charset="0"/>
                <a:cs typeface="Arial" pitchFamily="34" charset="0"/>
              </a:rPr>
              <a:t>синий, зеленый.</a:t>
            </a:r>
            <a:endParaRPr lang="ru-RU" dirty="0">
              <a:latin typeface="Arial" pitchFamily="34" charset="0"/>
              <a:cs typeface="Arial" pitchFamily="34" charset="0"/>
            </a:endParaRPr>
          </a:p>
        </p:txBody>
      </p:sp>
      <p:sp>
        <p:nvSpPr>
          <p:cNvPr id="18" name="Овал 17">
            <a:hlinkClick r:id="rId5" action="ppaction://hlinksldjump"/>
          </p:cNvPr>
          <p:cNvSpPr/>
          <p:nvPr/>
        </p:nvSpPr>
        <p:spPr>
          <a:xfrm>
            <a:off x="395536" y="3140968"/>
            <a:ext cx="360040" cy="36004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Прямоугольник 10"/>
          <p:cNvSpPr/>
          <p:nvPr/>
        </p:nvSpPr>
        <p:spPr>
          <a:xfrm>
            <a:off x="0" y="0"/>
            <a:ext cx="9144000" cy="6858000"/>
          </a:xfrm>
          <a:prstGeom prst="rect">
            <a:avLst/>
          </a:prstGeom>
          <a:gradFill>
            <a:gsLst>
              <a:gs pos="15000">
                <a:srgbClr val="C6D7EC"/>
              </a:gs>
              <a:gs pos="50000">
                <a:srgbClr val="6D9EFF"/>
              </a:gs>
              <a:gs pos="86000">
                <a:schemeClr val="accent5">
                  <a:lumMod val="40000"/>
                  <a:lumOff val="60000"/>
                </a:schemeClr>
              </a:gs>
              <a:gs pos="100000">
                <a:srgbClr val="FFEBFA"/>
              </a:gs>
            </a:gsLst>
            <a:lin ang="13200000" scaled="0"/>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2" name="Скругленный прямоугольник 1"/>
          <p:cNvSpPr/>
          <p:nvPr/>
        </p:nvSpPr>
        <p:spPr>
          <a:xfrm>
            <a:off x="3059832" y="2636912"/>
            <a:ext cx="3024336" cy="864096"/>
          </a:xfrm>
          <a:prstGeom prst="roundRect">
            <a:avLst>
              <a:gd name="adj" fmla="val 5000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dirty="0" smtClean="0">
                <a:latin typeface="Arial Black" pitchFamily="34" charset="0"/>
              </a:rPr>
              <a:t>Неверно …</a:t>
            </a:r>
            <a:endParaRPr lang="ru-RU" dirty="0">
              <a:latin typeface="Arial Black" pitchFamily="34" charset="0"/>
            </a:endParaRPr>
          </a:p>
        </p:txBody>
      </p:sp>
      <p:sp>
        <p:nvSpPr>
          <p:cNvPr id="4" name="Скругленный прямоугольник 3">
            <a:hlinkClick r:id="" action="ppaction://hlinkshowjump?jump=lastslideviewed"/>
          </p:cNvPr>
          <p:cNvSpPr/>
          <p:nvPr/>
        </p:nvSpPr>
        <p:spPr>
          <a:xfrm>
            <a:off x="755576" y="5661248"/>
            <a:ext cx="2736304" cy="504056"/>
          </a:xfrm>
          <a:prstGeom prst="roundRect">
            <a:avLst>
              <a:gd name="adj" fmla="val 5000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dirty="0" smtClean="0">
                <a:latin typeface="Arial Black" pitchFamily="34" charset="0"/>
              </a:rPr>
              <a:t>Ещё раз</a:t>
            </a:r>
            <a:endParaRPr lang="ru-RU" dirty="0">
              <a:latin typeface="Arial Black" pitchFamily="34" charset="0"/>
            </a:endParaRPr>
          </a:p>
        </p:txBody>
      </p:sp>
      <p:sp>
        <p:nvSpPr>
          <p:cNvPr id="7" name="Стрелка вправо 6"/>
          <p:cNvSpPr/>
          <p:nvPr/>
        </p:nvSpPr>
        <p:spPr>
          <a:xfrm flipH="1">
            <a:off x="827584" y="5805264"/>
            <a:ext cx="648072" cy="144016"/>
          </a:xfrm>
          <a:prstGeom prst="rightArrow">
            <a:avLst/>
          </a:prstGeom>
          <a:solidFill>
            <a:schemeClr val="bg1"/>
          </a:solidFill>
          <a:ln>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pic>
        <p:nvPicPr>
          <p:cNvPr id="13" name="Рисунок 12" descr="шарж-смай-ика-знака-не-юбов-46948087.jpg"/>
          <p:cNvPicPr>
            <a:picLocks noChangeAspect="1"/>
          </p:cNvPicPr>
          <p:nvPr/>
        </p:nvPicPr>
        <p:blipFill>
          <a:blip r:embed="rId2" cstate="print">
            <a:clrChange>
              <a:clrFrom>
                <a:srgbClr val="FFFFFF"/>
              </a:clrFrom>
              <a:clrTo>
                <a:srgbClr val="FFFFFF">
                  <a:alpha val="0"/>
                </a:srgbClr>
              </a:clrTo>
            </a:clrChange>
          </a:blip>
          <a:stretch>
            <a:fillRect/>
          </a:stretch>
        </p:blipFill>
        <p:spPr>
          <a:xfrm>
            <a:off x="3275856" y="548680"/>
            <a:ext cx="2438400" cy="1862328"/>
          </a:xfrm>
          <a:prstGeom prst="rect">
            <a:avLst/>
          </a:prstGeom>
        </p:spPr>
      </p:pic>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Прямоугольник 8"/>
          <p:cNvSpPr/>
          <p:nvPr/>
        </p:nvSpPr>
        <p:spPr>
          <a:xfrm>
            <a:off x="0" y="0"/>
            <a:ext cx="9144000" cy="6858000"/>
          </a:xfrm>
          <a:prstGeom prst="rect">
            <a:avLst/>
          </a:prstGeom>
          <a:gradFill>
            <a:gsLst>
              <a:gs pos="15000">
                <a:srgbClr val="C6D7EC"/>
              </a:gs>
              <a:gs pos="50000">
                <a:srgbClr val="6D9EFF"/>
              </a:gs>
              <a:gs pos="86000">
                <a:schemeClr val="accent5">
                  <a:lumMod val="40000"/>
                  <a:lumOff val="60000"/>
                </a:schemeClr>
              </a:gs>
              <a:gs pos="100000">
                <a:srgbClr val="FFEBFA"/>
              </a:gs>
            </a:gsLst>
            <a:lin ang="13200000" scaled="0"/>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2" name="Скругленный прямоугольник 1"/>
          <p:cNvSpPr/>
          <p:nvPr/>
        </p:nvSpPr>
        <p:spPr>
          <a:xfrm>
            <a:off x="3131840" y="2780928"/>
            <a:ext cx="3024336" cy="864096"/>
          </a:xfrm>
          <a:prstGeom prst="roundRect">
            <a:avLst>
              <a:gd name="adj" fmla="val 5000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dirty="0" smtClean="0">
                <a:latin typeface="Arial Black" pitchFamily="34" charset="0"/>
              </a:rPr>
              <a:t>Правильно! </a:t>
            </a:r>
            <a:endParaRPr lang="ru-RU" dirty="0">
              <a:latin typeface="Arial Black" pitchFamily="34" charset="0"/>
            </a:endParaRPr>
          </a:p>
        </p:txBody>
      </p:sp>
      <p:sp>
        <p:nvSpPr>
          <p:cNvPr id="3" name="Скругленный прямоугольник 2">
            <a:hlinkClick r:id="" action="ppaction://hlinkshowjump?jump=nextslide"/>
          </p:cNvPr>
          <p:cNvSpPr/>
          <p:nvPr/>
        </p:nvSpPr>
        <p:spPr>
          <a:xfrm>
            <a:off x="4644008" y="5877272"/>
            <a:ext cx="4104456" cy="504056"/>
          </a:xfrm>
          <a:prstGeom prst="roundRect">
            <a:avLst>
              <a:gd name="adj" fmla="val 5000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dirty="0" smtClean="0">
                <a:solidFill>
                  <a:schemeClr val="bg1"/>
                </a:solidFill>
                <a:latin typeface="Arial Black" pitchFamily="34" charset="0"/>
              </a:rPr>
              <a:t>Продолжить </a:t>
            </a:r>
            <a:r>
              <a:rPr lang="ru-RU" dirty="0" smtClean="0">
                <a:latin typeface="Arial Black" pitchFamily="34" charset="0"/>
              </a:rPr>
              <a:t>тест</a:t>
            </a:r>
            <a:endParaRPr lang="ru-RU" dirty="0">
              <a:latin typeface="Arial Black" pitchFamily="34" charset="0"/>
            </a:endParaRPr>
          </a:p>
        </p:txBody>
      </p:sp>
      <p:sp>
        <p:nvSpPr>
          <p:cNvPr id="6" name="Стрелка вправо 5"/>
          <p:cNvSpPr/>
          <p:nvPr/>
        </p:nvSpPr>
        <p:spPr>
          <a:xfrm>
            <a:off x="7956376" y="6093296"/>
            <a:ext cx="648072" cy="144016"/>
          </a:xfrm>
          <a:prstGeom prst="rightArrow">
            <a:avLst/>
          </a:prstGeom>
          <a:solidFill>
            <a:schemeClr val="bg1"/>
          </a:solidFill>
          <a:ln>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pic>
        <p:nvPicPr>
          <p:cNvPr id="10" name="Рисунок 9" descr="e629428295793f65d6c1f9aa405c41de.png"/>
          <p:cNvPicPr>
            <a:picLocks noChangeAspect="1"/>
          </p:cNvPicPr>
          <p:nvPr/>
        </p:nvPicPr>
        <p:blipFill>
          <a:blip r:embed="rId2" cstate="print"/>
          <a:stretch>
            <a:fillRect/>
          </a:stretch>
        </p:blipFill>
        <p:spPr>
          <a:xfrm>
            <a:off x="2339752" y="404664"/>
            <a:ext cx="4558730" cy="2247619"/>
          </a:xfrm>
          <a:prstGeom prst="rect">
            <a:avLst/>
          </a:prstGeom>
        </p:spPr>
      </p:pic>
      <p:sp>
        <p:nvSpPr>
          <p:cNvPr id="7" name="TextBox 6"/>
          <p:cNvSpPr txBox="1"/>
          <p:nvPr/>
        </p:nvSpPr>
        <p:spPr>
          <a:xfrm>
            <a:off x="467544" y="4005064"/>
            <a:ext cx="8280920" cy="1077218"/>
          </a:xfrm>
          <a:prstGeom prst="rect">
            <a:avLst/>
          </a:prstGeom>
          <a:noFill/>
        </p:spPr>
        <p:txBody>
          <a:bodyPr wrap="square" rtlCol="0">
            <a:spAutoFit/>
          </a:bodyPr>
          <a:lstStyle/>
          <a:p>
            <a:pPr algn="just"/>
            <a:r>
              <a:rPr lang="ru-RU" sz="1600" b="1" i="1" dirty="0" smtClean="0">
                <a:latin typeface="Arial" pitchFamily="34" charset="0"/>
                <a:cs typeface="Arial" pitchFamily="34" charset="0"/>
              </a:rPr>
              <a:t>Комментарий: </a:t>
            </a:r>
            <a:r>
              <a:rPr lang="ru-RU" sz="1600" i="1" dirty="0" smtClean="0">
                <a:latin typeface="Arial" pitchFamily="34" charset="0"/>
                <a:cs typeface="Arial" pitchFamily="34" charset="0"/>
              </a:rPr>
              <a:t>обращайте </a:t>
            </a:r>
            <a:r>
              <a:rPr lang="ru-RU" sz="1600" i="1" dirty="0" smtClean="0">
                <a:latin typeface="Arial" pitchFamily="34" charset="0"/>
                <a:cs typeface="Arial" pitchFamily="34" charset="0"/>
              </a:rPr>
              <a:t>внимание, что на дороге мы встречаем два светофора. Двухцветный пешеходный и трехцветный транспортный. Ребенок должен четко понимать, что он как пешеход ориентируется только на пешеходный светофор. Транспортный светофор </a:t>
            </a:r>
            <a:r>
              <a:rPr lang="ru-RU" sz="1600" i="1" dirty="0" smtClean="0">
                <a:latin typeface="Arial" pitchFamily="34" charset="0"/>
                <a:cs typeface="Arial" pitchFamily="34" charset="0"/>
              </a:rPr>
              <a:t>– для </a:t>
            </a:r>
            <a:r>
              <a:rPr lang="ru-RU" sz="1600" i="1" dirty="0" smtClean="0">
                <a:latin typeface="Arial" pitchFamily="34" charset="0"/>
                <a:cs typeface="Arial" pitchFamily="34" charset="0"/>
              </a:rPr>
              <a:t>водителей.</a:t>
            </a:r>
            <a:endParaRPr lang="ru-RU" sz="1600"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Прямоугольник 11"/>
          <p:cNvSpPr/>
          <p:nvPr/>
        </p:nvSpPr>
        <p:spPr>
          <a:xfrm>
            <a:off x="0" y="0"/>
            <a:ext cx="9144000" cy="6858000"/>
          </a:xfrm>
          <a:prstGeom prst="rect">
            <a:avLst/>
          </a:prstGeom>
          <a:gradFill>
            <a:gsLst>
              <a:gs pos="15000">
                <a:srgbClr val="C6D7EC"/>
              </a:gs>
              <a:gs pos="50000">
                <a:srgbClr val="6D9EFF"/>
              </a:gs>
              <a:gs pos="86000">
                <a:schemeClr val="accent5">
                  <a:lumMod val="40000"/>
                  <a:lumOff val="60000"/>
                </a:schemeClr>
              </a:gs>
              <a:gs pos="100000">
                <a:srgbClr val="FFEBFA"/>
              </a:gs>
            </a:gsLst>
            <a:lin ang="13200000" scaled="0"/>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2" name="Прямоугольник 1"/>
          <p:cNvSpPr/>
          <p:nvPr/>
        </p:nvSpPr>
        <p:spPr>
          <a:xfrm>
            <a:off x="611560" y="404664"/>
            <a:ext cx="7776864" cy="646331"/>
          </a:xfrm>
          <a:prstGeom prst="rect">
            <a:avLst/>
          </a:prstGeom>
        </p:spPr>
        <p:txBody>
          <a:bodyPr wrap="square">
            <a:spAutoFit/>
          </a:bodyPr>
          <a:lstStyle/>
          <a:p>
            <a:pPr algn="ctr"/>
            <a:r>
              <a:rPr lang="ru-RU" dirty="0" smtClean="0">
                <a:latin typeface="Arial Black" pitchFamily="34" charset="0"/>
              </a:rPr>
              <a:t>6. Какой сигнал светофора говорит нам, что переходить дорогу можно?</a:t>
            </a:r>
            <a:endParaRPr lang="ru-RU" dirty="0">
              <a:latin typeface="Arial Black" pitchFamily="34" charset="0"/>
              <a:cs typeface="Arial" pitchFamily="34" charset="0"/>
            </a:endParaRPr>
          </a:p>
        </p:txBody>
      </p:sp>
      <p:sp>
        <p:nvSpPr>
          <p:cNvPr id="6" name="TextBox 5"/>
          <p:cNvSpPr txBox="1"/>
          <p:nvPr/>
        </p:nvSpPr>
        <p:spPr>
          <a:xfrm>
            <a:off x="1763688" y="3419708"/>
            <a:ext cx="4176464" cy="369332"/>
          </a:xfrm>
          <a:prstGeom prst="rect">
            <a:avLst/>
          </a:prstGeom>
          <a:noFill/>
        </p:spPr>
        <p:txBody>
          <a:bodyPr wrap="square" rtlCol="0">
            <a:spAutoFit/>
          </a:bodyPr>
          <a:lstStyle/>
          <a:p>
            <a:r>
              <a:rPr lang="ru-RU" dirty="0" smtClean="0">
                <a:latin typeface="Arial" pitchFamily="34" charset="0"/>
                <a:cs typeface="Arial" pitchFamily="34" charset="0"/>
              </a:rPr>
              <a:t>Красный.</a:t>
            </a:r>
            <a:endParaRPr lang="ru-RU" dirty="0">
              <a:latin typeface="Arial" pitchFamily="34" charset="0"/>
              <a:cs typeface="Arial" pitchFamily="34" charset="0"/>
            </a:endParaRPr>
          </a:p>
        </p:txBody>
      </p:sp>
      <p:sp>
        <p:nvSpPr>
          <p:cNvPr id="7" name="TextBox 6"/>
          <p:cNvSpPr txBox="1"/>
          <p:nvPr/>
        </p:nvSpPr>
        <p:spPr>
          <a:xfrm>
            <a:off x="6084168" y="3419708"/>
            <a:ext cx="4032448" cy="369332"/>
          </a:xfrm>
          <a:prstGeom prst="rect">
            <a:avLst/>
          </a:prstGeom>
          <a:noFill/>
        </p:spPr>
        <p:txBody>
          <a:bodyPr wrap="square" rtlCol="0">
            <a:spAutoFit/>
          </a:bodyPr>
          <a:lstStyle/>
          <a:p>
            <a:r>
              <a:rPr lang="ru-RU" dirty="0" smtClean="0">
                <a:latin typeface="Arial" pitchFamily="34" charset="0"/>
                <a:cs typeface="Arial" pitchFamily="34" charset="0"/>
              </a:rPr>
              <a:t>Зеленый.</a:t>
            </a:r>
            <a:endParaRPr lang="ru-RU" dirty="0">
              <a:latin typeface="Arial" pitchFamily="34" charset="0"/>
              <a:cs typeface="Arial" pitchFamily="34" charset="0"/>
            </a:endParaRPr>
          </a:p>
        </p:txBody>
      </p:sp>
      <p:sp>
        <p:nvSpPr>
          <p:cNvPr id="8" name="TextBox 7"/>
          <p:cNvSpPr txBox="1"/>
          <p:nvPr/>
        </p:nvSpPr>
        <p:spPr>
          <a:xfrm>
            <a:off x="3923928" y="5867980"/>
            <a:ext cx="2664296" cy="369332"/>
          </a:xfrm>
          <a:prstGeom prst="rect">
            <a:avLst/>
          </a:prstGeom>
          <a:noFill/>
        </p:spPr>
        <p:txBody>
          <a:bodyPr wrap="square" rtlCol="0">
            <a:spAutoFit/>
          </a:bodyPr>
          <a:lstStyle/>
          <a:p>
            <a:r>
              <a:rPr lang="ru-RU" dirty="0" smtClean="0">
                <a:latin typeface="Arial" pitchFamily="34" charset="0"/>
                <a:cs typeface="Arial" pitchFamily="34" charset="0"/>
              </a:rPr>
              <a:t>Желтый.</a:t>
            </a:r>
            <a:endParaRPr lang="ru-RU" dirty="0">
              <a:latin typeface="Arial" pitchFamily="34" charset="0"/>
              <a:cs typeface="Arial" pitchFamily="34" charset="0"/>
            </a:endParaRPr>
          </a:p>
        </p:txBody>
      </p:sp>
      <p:sp>
        <p:nvSpPr>
          <p:cNvPr id="9" name="Овал 8">
            <a:hlinkClick r:id="rId3" action="ppaction://hlinksldjump"/>
          </p:cNvPr>
          <p:cNvSpPr/>
          <p:nvPr/>
        </p:nvSpPr>
        <p:spPr>
          <a:xfrm>
            <a:off x="1403648" y="3429000"/>
            <a:ext cx="360040" cy="36004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0" name="Овал 9">
            <a:hlinkClick r:id="rId4" action="ppaction://hlinksldjump"/>
          </p:cNvPr>
          <p:cNvSpPr/>
          <p:nvPr/>
        </p:nvSpPr>
        <p:spPr>
          <a:xfrm>
            <a:off x="5724128" y="3419708"/>
            <a:ext cx="360040" cy="36004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1" name="Овал 10">
            <a:hlinkClick r:id="rId5" action="ppaction://hlinksldjump"/>
          </p:cNvPr>
          <p:cNvSpPr/>
          <p:nvPr/>
        </p:nvSpPr>
        <p:spPr>
          <a:xfrm>
            <a:off x="3563888" y="5867980"/>
            <a:ext cx="360040" cy="36004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pic>
        <p:nvPicPr>
          <p:cNvPr id="16" name="Рисунок 15" descr="kisspng-traffic-code-car-road-traffic-safety-child-traffic-light-5ace7799de6d28.5487833215234804739111.jpg"/>
          <p:cNvPicPr>
            <a:picLocks noChangeAspect="1"/>
          </p:cNvPicPr>
          <p:nvPr/>
        </p:nvPicPr>
        <p:blipFill>
          <a:blip r:embed="rId6" cstate="print">
            <a:clrChange>
              <a:clrFrom>
                <a:srgbClr val="EFEFEF"/>
              </a:clrFrom>
              <a:clrTo>
                <a:srgbClr val="EFEFEF">
                  <a:alpha val="0"/>
                </a:srgbClr>
              </a:clrTo>
            </a:clrChange>
          </a:blip>
          <a:stretch>
            <a:fillRect/>
          </a:stretch>
        </p:blipFill>
        <p:spPr>
          <a:xfrm>
            <a:off x="6660232" y="3789040"/>
            <a:ext cx="1817143" cy="2376264"/>
          </a:xfrm>
          <a:prstGeom prst="rect">
            <a:avLst/>
          </a:prstGeom>
        </p:spPr>
      </p:pic>
      <p:pic>
        <p:nvPicPr>
          <p:cNvPr id="32770" name="Picture 2" descr="https://lh3.googleusercontent.com/C_t0q7t6Fq0BQDLKH-OdMCvzES10jXiMNkFjT2beT1R7k8lUVzH5cgIZGgzQjRH0PlTDoyk_sKPwHAK7kph7eMEYyLWweAVza3yxqMq3x_ZrXHNewBaF_RLKW5QkcA5g=w260"/>
          <p:cNvPicPr>
            <a:picLocks noChangeAspect="1" noChangeArrowheads="1"/>
          </p:cNvPicPr>
          <p:nvPr/>
        </p:nvPicPr>
        <p:blipFill>
          <a:blip r:embed="rId7" cstate="print"/>
          <a:srcRect/>
          <a:stretch>
            <a:fillRect/>
          </a:stretch>
        </p:blipFill>
        <p:spPr bwMode="auto">
          <a:xfrm>
            <a:off x="1763688" y="1187460"/>
            <a:ext cx="1060430" cy="2088232"/>
          </a:xfrm>
          <a:prstGeom prst="rect">
            <a:avLst/>
          </a:prstGeom>
          <a:noFill/>
        </p:spPr>
      </p:pic>
      <p:pic>
        <p:nvPicPr>
          <p:cNvPr id="32772" name="Picture 4" descr="https://lh4.googleusercontent.com/tI1hbw9tczQSaCOX2vyNNlP7Mk8yIguhE4bI3Va4V3UXvy50zRD9I1ocH_ImNiVU6QWGqlYmKCQD5gLwjUZArx0JXssqGkEB35UFDGDdz-F2eDJwN6mY-PcYAUAPaf08=w260"/>
          <p:cNvPicPr>
            <a:picLocks noChangeAspect="1" noChangeArrowheads="1"/>
          </p:cNvPicPr>
          <p:nvPr/>
        </p:nvPicPr>
        <p:blipFill>
          <a:blip r:embed="rId8" cstate="print"/>
          <a:srcRect/>
          <a:stretch>
            <a:fillRect/>
          </a:stretch>
        </p:blipFill>
        <p:spPr bwMode="auto">
          <a:xfrm>
            <a:off x="6031850" y="1187460"/>
            <a:ext cx="1060430" cy="2088232"/>
          </a:xfrm>
          <a:prstGeom prst="rect">
            <a:avLst/>
          </a:prstGeom>
          <a:noFill/>
        </p:spPr>
      </p:pic>
      <p:pic>
        <p:nvPicPr>
          <p:cNvPr id="32774" name="Picture 6" descr="https://lh5.googleusercontent.com/TyrfOWJ45cFqti4hhosG6f2Zg4UFstEOQg6WI-dUV8_6SxSRGExjNbxp9Xg8cYIrFeDpH8lLTXPL66W4HTOni9nSdY44h8iowuv4oPAtyCgNpSlt1LLiyidbt837hkk4=w260"/>
          <p:cNvPicPr>
            <a:picLocks noChangeAspect="1" noChangeArrowheads="1"/>
          </p:cNvPicPr>
          <p:nvPr/>
        </p:nvPicPr>
        <p:blipFill>
          <a:blip r:embed="rId9" cstate="print"/>
          <a:srcRect/>
          <a:stretch>
            <a:fillRect/>
          </a:stretch>
        </p:blipFill>
        <p:spPr bwMode="auto">
          <a:xfrm>
            <a:off x="3995936" y="3789040"/>
            <a:ext cx="1060430" cy="2088231"/>
          </a:xfrm>
          <a:prstGeom prst="rect">
            <a:avLst/>
          </a:prstGeom>
          <a:noFill/>
        </p:spPr>
      </p:pic>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Прямоугольник 10"/>
          <p:cNvSpPr/>
          <p:nvPr/>
        </p:nvSpPr>
        <p:spPr>
          <a:xfrm>
            <a:off x="0" y="0"/>
            <a:ext cx="9144000" cy="6858000"/>
          </a:xfrm>
          <a:prstGeom prst="rect">
            <a:avLst/>
          </a:prstGeom>
          <a:gradFill>
            <a:gsLst>
              <a:gs pos="15000">
                <a:srgbClr val="C6D7EC"/>
              </a:gs>
              <a:gs pos="50000">
                <a:srgbClr val="6D9EFF"/>
              </a:gs>
              <a:gs pos="86000">
                <a:schemeClr val="accent5">
                  <a:lumMod val="40000"/>
                  <a:lumOff val="60000"/>
                </a:schemeClr>
              </a:gs>
              <a:gs pos="100000">
                <a:srgbClr val="FFEBFA"/>
              </a:gs>
            </a:gsLst>
            <a:lin ang="13200000" scaled="0"/>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2" name="Скругленный прямоугольник 1"/>
          <p:cNvSpPr/>
          <p:nvPr/>
        </p:nvSpPr>
        <p:spPr>
          <a:xfrm>
            <a:off x="3059832" y="2636912"/>
            <a:ext cx="3024336" cy="864096"/>
          </a:xfrm>
          <a:prstGeom prst="roundRect">
            <a:avLst>
              <a:gd name="adj" fmla="val 5000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dirty="0" smtClean="0">
                <a:latin typeface="Arial Black" pitchFamily="34" charset="0"/>
              </a:rPr>
              <a:t>Неверно …</a:t>
            </a:r>
            <a:endParaRPr lang="ru-RU" dirty="0">
              <a:latin typeface="Arial Black" pitchFamily="34" charset="0"/>
            </a:endParaRPr>
          </a:p>
        </p:txBody>
      </p:sp>
      <p:sp>
        <p:nvSpPr>
          <p:cNvPr id="4" name="Скругленный прямоугольник 3">
            <a:hlinkClick r:id="" action="ppaction://hlinkshowjump?jump=lastslideviewed"/>
          </p:cNvPr>
          <p:cNvSpPr/>
          <p:nvPr/>
        </p:nvSpPr>
        <p:spPr>
          <a:xfrm>
            <a:off x="755576" y="5661248"/>
            <a:ext cx="2736304" cy="504056"/>
          </a:xfrm>
          <a:prstGeom prst="roundRect">
            <a:avLst>
              <a:gd name="adj" fmla="val 5000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dirty="0" smtClean="0">
                <a:latin typeface="Arial Black" pitchFamily="34" charset="0"/>
              </a:rPr>
              <a:t>Ещё раз</a:t>
            </a:r>
            <a:endParaRPr lang="ru-RU" dirty="0">
              <a:latin typeface="Arial Black" pitchFamily="34" charset="0"/>
            </a:endParaRPr>
          </a:p>
        </p:txBody>
      </p:sp>
      <p:sp>
        <p:nvSpPr>
          <p:cNvPr id="7" name="Стрелка вправо 6"/>
          <p:cNvSpPr/>
          <p:nvPr/>
        </p:nvSpPr>
        <p:spPr>
          <a:xfrm flipH="1">
            <a:off x="827584" y="5805264"/>
            <a:ext cx="648072" cy="144016"/>
          </a:xfrm>
          <a:prstGeom prst="rightArrow">
            <a:avLst/>
          </a:prstGeom>
          <a:solidFill>
            <a:schemeClr val="bg1"/>
          </a:solidFill>
          <a:ln>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pic>
        <p:nvPicPr>
          <p:cNvPr id="13" name="Рисунок 12" descr="шарж-смай-ика-знака-не-юбов-46948087.jpg"/>
          <p:cNvPicPr>
            <a:picLocks noChangeAspect="1"/>
          </p:cNvPicPr>
          <p:nvPr/>
        </p:nvPicPr>
        <p:blipFill>
          <a:blip r:embed="rId2" cstate="print">
            <a:clrChange>
              <a:clrFrom>
                <a:srgbClr val="FFFFFF"/>
              </a:clrFrom>
              <a:clrTo>
                <a:srgbClr val="FFFFFF">
                  <a:alpha val="0"/>
                </a:srgbClr>
              </a:clrTo>
            </a:clrChange>
          </a:blip>
          <a:stretch>
            <a:fillRect/>
          </a:stretch>
        </p:blipFill>
        <p:spPr>
          <a:xfrm>
            <a:off x="3275856" y="548680"/>
            <a:ext cx="2438400" cy="1862328"/>
          </a:xfrm>
          <a:prstGeom prst="rect">
            <a:avLst/>
          </a:prstGeom>
        </p:spPr>
      </p:pic>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Прямоугольник 8"/>
          <p:cNvSpPr/>
          <p:nvPr/>
        </p:nvSpPr>
        <p:spPr>
          <a:xfrm>
            <a:off x="0" y="0"/>
            <a:ext cx="9144000" cy="6858000"/>
          </a:xfrm>
          <a:prstGeom prst="rect">
            <a:avLst/>
          </a:prstGeom>
          <a:gradFill>
            <a:gsLst>
              <a:gs pos="15000">
                <a:srgbClr val="C6D7EC"/>
              </a:gs>
              <a:gs pos="50000">
                <a:srgbClr val="6D9EFF"/>
              </a:gs>
              <a:gs pos="86000">
                <a:schemeClr val="accent5">
                  <a:lumMod val="40000"/>
                  <a:lumOff val="60000"/>
                </a:schemeClr>
              </a:gs>
              <a:gs pos="100000">
                <a:srgbClr val="FFEBFA"/>
              </a:gs>
            </a:gsLst>
            <a:lin ang="13200000" scaled="0"/>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2" name="Скругленный прямоугольник 1"/>
          <p:cNvSpPr/>
          <p:nvPr/>
        </p:nvSpPr>
        <p:spPr>
          <a:xfrm>
            <a:off x="3131840" y="2780928"/>
            <a:ext cx="3024336" cy="864096"/>
          </a:xfrm>
          <a:prstGeom prst="roundRect">
            <a:avLst>
              <a:gd name="adj" fmla="val 5000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dirty="0" smtClean="0">
                <a:latin typeface="Arial Black" pitchFamily="34" charset="0"/>
              </a:rPr>
              <a:t>Правильно! </a:t>
            </a:r>
            <a:endParaRPr lang="ru-RU" dirty="0">
              <a:latin typeface="Arial Black" pitchFamily="34" charset="0"/>
            </a:endParaRPr>
          </a:p>
        </p:txBody>
      </p:sp>
      <p:sp>
        <p:nvSpPr>
          <p:cNvPr id="3" name="Скругленный прямоугольник 2">
            <a:hlinkClick r:id="" action="ppaction://hlinkshowjump?jump=nextslide"/>
          </p:cNvPr>
          <p:cNvSpPr/>
          <p:nvPr/>
        </p:nvSpPr>
        <p:spPr>
          <a:xfrm>
            <a:off x="4644008" y="5877272"/>
            <a:ext cx="4104456" cy="504056"/>
          </a:xfrm>
          <a:prstGeom prst="roundRect">
            <a:avLst>
              <a:gd name="adj" fmla="val 5000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dirty="0" smtClean="0">
                <a:solidFill>
                  <a:schemeClr val="bg1"/>
                </a:solidFill>
                <a:latin typeface="Arial Black" pitchFamily="34" charset="0"/>
              </a:rPr>
              <a:t>Продолжить </a:t>
            </a:r>
            <a:r>
              <a:rPr lang="ru-RU" dirty="0" smtClean="0">
                <a:latin typeface="Arial Black" pitchFamily="34" charset="0"/>
              </a:rPr>
              <a:t>тест</a:t>
            </a:r>
            <a:endParaRPr lang="ru-RU" dirty="0">
              <a:latin typeface="Arial Black" pitchFamily="34" charset="0"/>
            </a:endParaRPr>
          </a:p>
        </p:txBody>
      </p:sp>
      <p:sp>
        <p:nvSpPr>
          <p:cNvPr id="6" name="Стрелка вправо 5"/>
          <p:cNvSpPr/>
          <p:nvPr/>
        </p:nvSpPr>
        <p:spPr>
          <a:xfrm>
            <a:off x="7956376" y="6093296"/>
            <a:ext cx="648072" cy="144016"/>
          </a:xfrm>
          <a:prstGeom prst="rightArrow">
            <a:avLst/>
          </a:prstGeom>
          <a:solidFill>
            <a:schemeClr val="bg1"/>
          </a:solidFill>
          <a:ln>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pic>
        <p:nvPicPr>
          <p:cNvPr id="10" name="Рисунок 9" descr="e629428295793f65d6c1f9aa405c41de.png"/>
          <p:cNvPicPr>
            <a:picLocks noChangeAspect="1"/>
          </p:cNvPicPr>
          <p:nvPr/>
        </p:nvPicPr>
        <p:blipFill>
          <a:blip r:embed="rId2" cstate="print"/>
          <a:stretch>
            <a:fillRect/>
          </a:stretch>
        </p:blipFill>
        <p:spPr>
          <a:xfrm>
            <a:off x="2339752" y="404664"/>
            <a:ext cx="4558730" cy="2247619"/>
          </a:xfrm>
          <a:prstGeom prst="rect">
            <a:avLst/>
          </a:prstGeom>
        </p:spPr>
      </p:pic>
      <p:sp>
        <p:nvSpPr>
          <p:cNvPr id="7" name="TextBox 6"/>
          <p:cNvSpPr txBox="1"/>
          <p:nvPr/>
        </p:nvSpPr>
        <p:spPr>
          <a:xfrm>
            <a:off x="467544" y="4149080"/>
            <a:ext cx="8136904" cy="830997"/>
          </a:xfrm>
          <a:prstGeom prst="rect">
            <a:avLst/>
          </a:prstGeom>
          <a:noFill/>
        </p:spPr>
        <p:txBody>
          <a:bodyPr wrap="square" rtlCol="0">
            <a:spAutoFit/>
          </a:bodyPr>
          <a:lstStyle/>
          <a:p>
            <a:pPr algn="just"/>
            <a:r>
              <a:rPr lang="ru-RU" sz="1600" b="1" i="1" dirty="0" smtClean="0">
                <a:latin typeface="Arial" pitchFamily="34" charset="0"/>
                <a:cs typeface="Arial" pitchFamily="34" charset="0"/>
              </a:rPr>
              <a:t>Комментарий:</a:t>
            </a:r>
            <a:r>
              <a:rPr lang="ru-RU" sz="1600" i="1" dirty="0" smtClean="0">
                <a:latin typeface="Arial" pitchFamily="34" charset="0"/>
                <a:cs typeface="Arial" pitchFamily="34" charset="0"/>
              </a:rPr>
              <a:t> мы </a:t>
            </a:r>
            <a:r>
              <a:rPr lang="ru-RU" sz="1600" i="1" dirty="0" smtClean="0">
                <a:latin typeface="Arial" pitchFamily="34" charset="0"/>
                <a:cs typeface="Arial" pitchFamily="34" charset="0"/>
              </a:rPr>
              <a:t>уверены, что ваш ребенок знает это правило. Однако это повод еще раз напомнить ему, что для пешехода есть только двухцветный светофор.</a:t>
            </a:r>
            <a:endParaRPr lang="ru-RU" sz="1600"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 name="Рисунок 17" descr="img1.jpg"/>
          <p:cNvPicPr>
            <a:picLocks noChangeAspect="1"/>
          </p:cNvPicPr>
          <p:nvPr/>
        </p:nvPicPr>
        <p:blipFill>
          <a:blip r:embed="rId2" cstate="print"/>
          <a:stretch>
            <a:fillRect/>
          </a:stretch>
        </p:blipFill>
        <p:spPr>
          <a:xfrm>
            <a:off x="0" y="0"/>
            <a:ext cx="9144000" cy="6858000"/>
          </a:xfrm>
          <a:prstGeom prst="rect">
            <a:avLst/>
          </a:prstGeom>
        </p:spPr>
      </p:pic>
      <p:sp>
        <p:nvSpPr>
          <p:cNvPr id="2" name="Прямоугольник 1"/>
          <p:cNvSpPr/>
          <p:nvPr/>
        </p:nvSpPr>
        <p:spPr>
          <a:xfrm>
            <a:off x="2195736" y="332656"/>
            <a:ext cx="4490332" cy="369332"/>
          </a:xfrm>
          <a:prstGeom prst="rect">
            <a:avLst/>
          </a:prstGeom>
        </p:spPr>
        <p:txBody>
          <a:bodyPr wrap="none">
            <a:spAutoFit/>
          </a:bodyPr>
          <a:lstStyle/>
          <a:p>
            <a:r>
              <a:rPr lang="ru-RU" dirty="0" smtClean="0">
                <a:latin typeface="Arial Black" pitchFamily="34" charset="0"/>
              </a:rPr>
              <a:t>1. Сколько колес у автомобиля? </a:t>
            </a:r>
            <a:endParaRPr lang="ru-RU" dirty="0">
              <a:latin typeface="Arial Black" pitchFamily="34" charset="0"/>
            </a:endParaRPr>
          </a:p>
        </p:txBody>
      </p:sp>
      <p:pic>
        <p:nvPicPr>
          <p:cNvPr id="1026" name="Picture 2" descr="Подпись отсутствует"/>
          <p:cNvPicPr>
            <a:picLocks noChangeAspect="1" noChangeArrowheads="1"/>
          </p:cNvPicPr>
          <p:nvPr/>
        </p:nvPicPr>
        <p:blipFill>
          <a:blip r:embed="rId3" cstate="print">
            <a:clrChange>
              <a:clrFrom>
                <a:srgbClr val="FFFFFF"/>
              </a:clrFrom>
              <a:clrTo>
                <a:srgbClr val="FFFFFF">
                  <a:alpha val="0"/>
                </a:srgbClr>
              </a:clrTo>
            </a:clrChange>
          </a:blip>
          <a:srcRect/>
          <a:stretch>
            <a:fillRect/>
          </a:stretch>
        </p:blipFill>
        <p:spPr bwMode="auto">
          <a:xfrm>
            <a:off x="1979712" y="980728"/>
            <a:ext cx="7048500" cy="5438776"/>
          </a:xfrm>
          <a:prstGeom prst="rect">
            <a:avLst/>
          </a:prstGeom>
          <a:noFill/>
        </p:spPr>
      </p:pic>
      <p:sp>
        <p:nvSpPr>
          <p:cNvPr id="4" name="Овал 3">
            <a:hlinkClick r:id="rId4" action="ppaction://hlinksldjump"/>
          </p:cNvPr>
          <p:cNvSpPr/>
          <p:nvPr/>
        </p:nvSpPr>
        <p:spPr>
          <a:xfrm>
            <a:off x="467544" y="836712"/>
            <a:ext cx="360040" cy="36004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5" name="Овал 4">
            <a:hlinkClick r:id="rId4" action="ppaction://hlinksldjump"/>
          </p:cNvPr>
          <p:cNvSpPr/>
          <p:nvPr/>
        </p:nvSpPr>
        <p:spPr>
          <a:xfrm>
            <a:off x="467544" y="1412776"/>
            <a:ext cx="360040" cy="36004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6" name="Овал 5">
            <a:hlinkClick r:id="rId4" action="ppaction://hlinksldjump"/>
          </p:cNvPr>
          <p:cNvSpPr/>
          <p:nvPr/>
        </p:nvSpPr>
        <p:spPr>
          <a:xfrm>
            <a:off x="467544" y="2564904"/>
            <a:ext cx="360040" cy="36004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cxnSp>
        <p:nvCxnSpPr>
          <p:cNvPr id="9" name="Прямая соединительная линия 8"/>
          <p:cNvCxnSpPr/>
          <p:nvPr/>
        </p:nvCxnSpPr>
        <p:spPr>
          <a:xfrm>
            <a:off x="971600" y="980728"/>
            <a:ext cx="504056" cy="0"/>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10" name="Прямая соединительная линия 9"/>
          <p:cNvCxnSpPr/>
          <p:nvPr/>
        </p:nvCxnSpPr>
        <p:spPr>
          <a:xfrm>
            <a:off x="971600" y="1556792"/>
            <a:ext cx="504056" cy="0"/>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12" name="Прямая соединительная линия 11"/>
          <p:cNvCxnSpPr/>
          <p:nvPr/>
        </p:nvCxnSpPr>
        <p:spPr>
          <a:xfrm>
            <a:off x="971600" y="2780928"/>
            <a:ext cx="504056"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13" name="TextBox 12"/>
          <p:cNvSpPr txBox="1"/>
          <p:nvPr/>
        </p:nvSpPr>
        <p:spPr>
          <a:xfrm>
            <a:off x="1547664" y="764704"/>
            <a:ext cx="360040" cy="461665"/>
          </a:xfrm>
          <a:prstGeom prst="rect">
            <a:avLst/>
          </a:prstGeom>
          <a:noFill/>
        </p:spPr>
        <p:txBody>
          <a:bodyPr wrap="square" rtlCol="0">
            <a:spAutoFit/>
          </a:bodyPr>
          <a:lstStyle/>
          <a:p>
            <a:r>
              <a:rPr lang="ru-RU" sz="2400" b="1" dirty="0" smtClean="0">
                <a:latin typeface="Arial Black" pitchFamily="34" charset="0"/>
              </a:rPr>
              <a:t>6</a:t>
            </a:r>
            <a:endParaRPr lang="ru-RU" sz="2400" b="1" dirty="0">
              <a:latin typeface="Arial Black" pitchFamily="34" charset="0"/>
            </a:endParaRPr>
          </a:p>
        </p:txBody>
      </p:sp>
      <p:sp>
        <p:nvSpPr>
          <p:cNvPr id="14" name="TextBox 13"/>
          <p:cNvSpPr txBox="1"/>
          <p:nvPr/>
        </p:nvSpPr>
        <p:spPr>
          <a:xfrm>
            <a:off x="1547664" y="1383159"/>
            <a:ext cx="360040" cy="461665"/>
          </a:xfrm>
          <a:prstGeom prst="rect">
            <a:avLst/>
          </a:prstGeom>
          <a:noFill/>
        </p:spPr>
        <p:txBody>
          <a:bodyPr wrap="square" rtlCol="0">
            <a:spAutoFit/>
          </a:bodyPr>
          <a:lstStyle/>
          <a:p>
            <a:r>
              <a:rPr lang="ru-RU" sz="2400" b="1" dirty="0" smtClean="0">
                <a:latin typeface="Arial Black" pitchFamily="34" charset="0"/>
              </a:rPr>
              <a:t>0</a:t>
            </a:r>
            <a:endParaRPr lang="ru-RU" sz="2400" b="1" dirty="0">
              <a:latin typeface="Arial Black" pitchFamily="34" charset="0"/>
            </a:endParaRPr>
          </a:p>
        </p:txBody>
      </p:sp>
      <p:sp>
        <p:nvSpPr>
          <p:cNvPr id="7" name="Овал 6">
            <a:hlinkClick r:id="rId5" action="ppaction://hlinksldjump"/>
          </p:cNvPr>
          <p:cNvSpPr/>
          <p:nvPr/>
        </p:nvSpPr>
        <p:spPr>
          <a:xfrm>
            <a:off x="467544" y="1988840"/>
            <a:ext cx="360040" cy="36004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cxnSp>
        <p:nvCxnSpPr>
          <p:cNvPr id="11" name="Прямая соединительная линия 10"/>
          <p:cNvCxnSpPr/>
          <p:nvPr/>
        </p:nvCxnSpPr>
        <p:spPr>
          <a:xfrm>
            <a:off x="971600" y="2204864"/>
            <a:ext cx="504056"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15" name="TextBox 14"/>
          <p:cNvSpPr txBox="1"/>
          <p:nvPr/>
        </p:nvSpPr>
        <p:spPr>
          <a:xfrm>
            <a:off x="1547664" y="2031231"/>
            <a:ext cx="360040" cy="461665"/>
          </a:xfrm>
          <a:prstGeom prst="rect">
            <a:avLst/>
          </a:prstGeom>
          <a:noFill/>
        </p:spPr>
        <p:txBody>
          <a:bodyPr wrap="square" rtlCol="0">
            <a:spAutoFit/>
          </a:bodyPr>
          <a:lstStyle/>
          <a:p>
            <a:r>
              <a:rPr lang="ru-RU" sz="2400" b="1" dirty="0" smtClean="0">
                <a:latin typeface="Arial Black" pitchFamily="34" charset="0"/>
              </a:rPr>
              <a:t>4</a:t>
            </a:r>
            <a:endParaRPr lang="ru-RU" sz="2400" b="1" dirty="0">
              <a:latin typeface="Arial Black" pitchFamily="34" charset="0"/>
            </a:endParaRPr>
          </a:p>
        </p:txBody>
      </p:sp>
      <p:sp>
        <p:nvSpPr>
          <p:cNvPr id="16" name="TextBox 15"/>
          <p:cNvSpPr txBox="1"/>
          <p:nvPr/>
        </p:nvSpPr>
        <p:spPr>
          <a:xfrm>
            <a:off x="1547664" y="2564904"/>
            <a:ext cx="360040" cy="461665"/>
          </a:xfrm>
          <a:prstGeom prst="rect">
            <a:avLst/>
          </a:prstGeom>
          <a:noFill/>
        </p:spPr>
        <p:txBody>
          <a:bodyPr wrap="square" rtlCol="0">
            <a:spAutoFit/>
          </a:bodyPr>
          <a:lstStyle/>
          <a:p>
            <a:r>
              <a:rPr lang="ru-RU" sz="2400" b="1" dirty="0" smtClean="0">
                <a:latin typeface="Arial Black" pitchFamily="34" charset="0"/>
              </a:rPr>
              <a:t>2</a:t>
            </a:r>
            <a:endParaRPr lang="ru-RU" sz="2400" b="1" dirty="0">
              <a:latin typeface="Arial Black" pitchFamily="34" charset="0"/>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Прямоугольник 11"/>
          <p:cNvSpPr/>
          <p:nvPr/>
        </p:nvSpPr>
        <p:spPr>
          <a:xfrm>
            <a:off x="0" y="0"/>
            <a:ext cx="9144000" cy="6858000"/>
          </a:xfrm>
          <a:prstGeom prst="rect">
            <a:avLst/>
          </a:prstGeom>
          <a:gradFill>
            <a:gsLst>
              <a:gs pos="15000">
                <a:srgbClr val="C6D7EC"/>
              </a:gs>
              <a:gs pos="50000">
                <a:srgbClr val="6D9EFF"/>
              </a:gs>
              <a:gs pos="86000">
                <a:schemeClr val="accent5">
                  <a:lumMod val="40000"/>
                  <a:lumOff val="60000"/>
                </a:schemeClr>
              </a:gs>
              <a:gs pos="100000">
                <a:srgbClr val="FFEBFA"/>
              </a:gs>
            </a:gsLst>
            <a:lin ang="13200000" scaled="0"/>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2" name="Прямоугольник 1"/>
          <p:cNvSpPr/>
          <p:nvPr/>
        </p:nvSpPr>
        <p:spPr>
          <a:xfrm>
            <a:off x="611560" y="404664"/>
            <a:ext cx="7776864" cy="646331"/>
          </a:xfrm>
          <a:prstGeom prst="rect">
            <a:avLst/>
          </a:prstGeom>
        </p:spPr>
        <p:txBody>
          <a:bodyPr wrap="square">
            <a:spAutoFit/>
          </a:bodyPr>
          <a:lstStyle/>
          <a:p>
            <a:pPr algn="ctr"/>
            <a:r>
              <a:rPr lang="ru-RU" dirty="0" smtClean="0">
                <a:latin typeface="Arial Black" pitchFamily="34" charset="0"/>
              </a:rPr>
              <a:t>7. Какой дорожный знак подсказывает нам, что здесь можно безопасно перейти дорогу? </a:t>
            </a:r>
            <a:endParaRPr lang="ru-RU" dirty="0">
              <a:latin typeface="Arial Black" pitchFamily="34" charset="0"/>
              <a:cs typeface="Arial" pitchFamily="34" charset="0"/>
            </a:endParaRPr>
          </a:p>
        </p:txBody>
      </p:sp>
      <p:sp>
        <p:nvSpPr>
          <p:cNvPr id="6" name="TextBox 5"/>
          <p:cNvSpPr txBox="1"/>
          <p:nvPr/>
        </p:nvSpPr>
        <p:spPr>
          <a:xfrm>
            <a:off x="1763688" y="3419708"/>
            <a:ext cx="4176464" cy="369332"/>
          </a:xfrm>
          <a:prstGeom prst="rect">
            <a:avLst/>
          </a:prstGeom>
          <a:noFill/>
        </p:spPr>
        <p:txBody>
          <a:bodyPr wrap="square" rtlCol="0">
            <a:spAutoFit/>
          </a:bodyPr>
          <a:lstStyle/>
          <a:p>
            <a:r>
              <a:rPr lang="ru-RU" dirty="0" smtClean="0">
                <a:latin typeface="Arial" pitchFamily="34" charset="0"/>
                <a:cs typeface="Arial" pitchFamily="34" charset="0"/>
              </a:rPr>
              <a:t>Вариант 1</a:t>
            </a:r>
            <a:endParaRPr lang="ru-RU" dirty="0">
              <a:latin typeface="Arial" pitchFamily="34" charset="0"/>
              <a:cs typeface="Arial" pitchFamily="34" charset="0"/>
            </a:endParaRPr>
          </a:p>
        </p:txBody>
      </p:sp>
      <p:sp>
        <p:nvSpPr>
          <p:cNvPr id="7" name="TextBox 6"/>
          <p:cNvSpPr txBox="1"/>
          <p:nvPr/>
        </p:nvSpPr>
        <p:spPr>
          <a:xfrm>
            <a:off x="6084168" y="3419708"/>
            <a:ext cx="4032448" cy="369332"/>
          </a:xfrm>
          <a:prstGeom prst="rect">
            <a:avLst/>
          </a:prstGeom>
          <a:noFill/>
        </p:spPr>
        <p:txBody>
          <a:bodyPr wrap="square" rtlCol="0">
            <a:spAutoFit/>
          </a:bodyPr>
          <a:lstStyle/>
          <a:p>
            <a:r>
              <a:rPr lang="ru-RU" dirty="0" smtClean="0">
                <a:latin typeface="Arial" pitchFamily="34" charset="0"/>
                <a:cs typeface="Arial" pitchFamily="34" charset="0"/>
              </a:rPr>
              <a:t>Вариант 2</a:t>
            </a:r>
            <a:endParaRPr lang="ru-RU" dirty="0">
              <a:latin typeface="Arial" pitchFamily="34" charset="0"/>
              <a:cs typeface="Arial" pitchFamily="34" charset="0"/>
            </a:endParaRPr>
          </a:p>
        </p:txBody>
      </p:sp>
      <p:sp>
        <p:nvSpPr>
          <p:cNvPr id="8" name="TextBox 7"/>
          <p:cNvSpPr txBox="1"/>
          <p:nvPr/>
        </p:nvSpPr>
        <p:spPr>
          <a:xfrm>
            <a:off x="3851920" y="6156012"/>
            <a:ext cx="2664296" cy="369332"/>
          </a:xfrm>
          <a:prstGeom prst="rect">
            <a:avLst/>
          </a:prstGeom>
          <a:noFill/>
        </p:spPr>
        <p:txBody>
          <a:bodyPr wrap="square" rtlCol="0">
            <a:spAutoFit/>
          </a:bodyPr>
          <a:lstStyle/>
          <a:p>
            <a:r>
              <a:rPr lang="ru-RU" dirty="0" smtClean="0">
                <a:latin typeface="Arial" pitchFamily="34" charset="0"/>
                <a:cs typeface="Arial" pitchFamily="34" charset="0"/>
              </a:rPr>
              <a:t>Вариант 3</a:t>
            </a:r>
            <a:endParaRPr lang="ru-RU" dirty="0">
              <a:latin typeface="Arial" pitchFamily="34" charset="0"/>
              <a:cs typeface="Arial" pitchFamily="34" charset="0"/>
            </a:endParaRPr>
          </a:p>
        </p:txBody>
      </p:sp>
      <p:sp>
        <p:nvSpPr>
          <p:cNvPr id="9" name="Овал 8">
            <a:hlinkClick r:id="rId3" action="ppaction://hlinksldjump"/>
          </p:cNvPr>
          <p:cNvSpPr/>
          <p:nvPr/>
        </p:nvSpPr>
        <p:spPr>
          <a:xfrm>
            <a:off x="1403648" y="3429000"/>
            <a:ext cx="360040" cy="36004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0" name="Овал 9">
            <a:hlinkClick r:id="rId3" action="ppaction://hlinksldjump"/>
          </p:cNvPr>
          <p:cNvSpPr/>
          <p:nvPr/>
        </p:nvSpPr>
        <p:spPr>
          <a:xfrm>
            <a:off x="5724128" y="3419708"/>
            <a:ext cx="360040" cy="36004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1" name="Овал 10">
            <a:hlinkClick r:id="rId4" action="ppaction://hlinksldjump"/>
          </p:cNvPr>
          <p:cNvSpPr/>
          <p:nvPr/>
        </p:nvSpPr>
        <p:spPr>
          <a:xfrm>
            <a:off x="3491880" y="6156012"/>
            <a:ext cx="360040" cy="36004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pic>
        <p:nvPicPr>
          <p:cNvPr id="16" name="Рисунок 15" descr="kisspng-traffic-code-car-road-traffic-safety-child-traffic-light-5ace7799de6d28.5487833215234804739111.jpg"/>
          <p:cNvPicPr>
            <a:picLocks noChangeAspect="1"/>
          </p:cNvPicPr>
          <p:nvPr/>
        </p:nvPicPr>
        <p:blipFill>
          <a:blip r:embed="rId5" cstate="print">
            <a:clrChange>
              <a:clrFrom>
                <a:srgbClr val="EFEFEF"/>
              </a:clrFrom>
              <a:clrTo>
                <a:srgbClr val="EFEFEF">
                  <a:alpha val="0"/>
                </a:srgbClr>
              </a:clrTo>
            </a:clrChange>
          </a:blip>
          <a:stretch>
            <a:fillRect/>
          </a:stretch>
        </p:blipFill>
        <p:spPr>
          <a:xfrm>
            <a:off x="6660232" y="3789040"/>
            <a:ext cx="1817143" cy="2376264"/>
          </a:xfrm>
          <a:prstGeom prst="rect">
            <a:avLst/>
          </a:prstGeom>
        </p:spPr>
      </p:pic>
      <p:pic>
        <p:nvPicPr>
          <p:cNvPr id="38914" name="Picture 2" descr="https://lh4.googleusercontent.com/xi_oSFhK9emueIpKSoAauyk4revejQP1zgkrjV7b2zu5y8E7UwN-YM_riyCHz87iqGivf5stO9eWwz6C6QAT9fy2XdycmBcp_MJbNhjSmOAirNiRJ1K7U2Y1E-NjFFj_=w260"/>
          <p:cNvPicPr>
            <a:picLocks noChangeAspect="1" noChangeArrowheads="1"/>
          </p:cNvPicPr>
          <p:nvPr/>
        </p:nvPicPr>
        <p:blipFill>
          <a:blip r:embed="rId6" cstate="print"/>
          <a:srcRect/>
          <a:stretch>
            <a:fillRect/>
          </a:stretch>
        </p:blipFill>
        <p:spPr bwMode="auto">
          <a:xfrm>
            <a:off x="1331640" y="1124744"/>
            <a:ext cx="2160240" cy="2176858"/>
          </a:xfrm>
          <a:prstGeom prst="rect">
            <a:avLst/>
          </a:prstGeom>
          <a:noFill/>
        </p:spPr>
      </p:pic>
      <p:pic>
        <p:nvPicPr>
          <p:cNvPr id="38916" name="Picture 4" descr="https://lh3.googleusercontent.com/JZ_m7d3RgXhGBcS7wUjwzs47owyv3N8lwNnvwKhZCCKjwcyc00dXoZCXSygW76naq7XSyHdhk-HiyGvF0wtqYcyI3hFoLF7C-2rwEvQvmNgMgW5z9D1nYGcff_a6idZa=w260"/>
          <p:cNvPicPr>
            <a:picLocks noChangeAspect="1" noChangeArrowheads="1"/>
          </p:cNvPicPr>
          <p:nvPr/>
        </p:nvPicPr>
        <p:blipFill>
          <a:blip r:embed="rId7" cstate="print"/>
          <a:srcRect/>
          <a:stretch>
            <a:fillRect/>
          </a:stretch>
        </p:blipFill>
        <p:spPr bwMode="auto">
          <a:xfrm>
            <a:off x="5652120" y="1124744"/>
            <a:ext cx="2273937" cy="2160240"/>
          </a:xfrm>
          <a:prstGeom prst="rect">
            <a:avLst/>
          </a:prstGeom>
          <a:noFill/>
        </p:spPr>
      </p:pic>
      <p:pic>
        <p:nvPicPr>
          <p:cNvPr id="38918" name="Picture 6" descr="https://lh4.googleusercontent.com/xXMtM94D9hWgpxzqNtMJ1pZgN6G6iXVF-y-peeS5f7eoJbP-7-3KjENqdtmdqfk3ojgX7PT-tMaXJFSgul1nYckX9-3xg7wDtUcIej0XyoiTMqz5YypTIhSgjPJcFbDQ=w260"/>
          <p:cNvPicPr>
            <a:picLocks noChangeAspect="1" noChangeArrowheads="1"/>
          </p:cNvPicPr>
          <p:nvPr/>
        </p:nvPicPr>
        <p:blipFill>
          <a:blip r:embed="rId8" cstate="print"/>
          <a:srcRect/>
          <a:stretch>
            <a:fillRect/>
          </a:stretch>
        </p:blipFill>
        <p:spPr bwMode="auto">
          <a:xfrm>
            <a:off x="3347864" y="3861048"/>
            <a:ext cx="2232248" cy="2180735"/>
          </a:xfrm>
          <a:prstGeom prst="rect">
            <a:avLst/>
          </a:prstGeom>
          <a:noFill/>
        </p:spPr>
      </p:pic>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Прямоугольник 10"/>
          <p:cNvSpPr/>
          <p:nvPr/>
        </p:nvSpPr>
        <p:spPr>
          <a:xfrm>
            <a:off x="0" y="0"/>
            <a:ext cx="9144000" cy="6858000"/>
          </a:xfrm>
          <a:prstGeom prst="rect">
            <a:avLst/>
          </a:prstGeom>
          <a:gradFill>
            <a:gsLst>
              <a:gs pos="15000">
                <a:srgbClr val="C6D7EC"/>
              </a:gs>
              <a:gs pos="50000">
                <a:srgbClr val="6D9EFF"/>
              </a:gs>
              <a:gs pos="86000">
                <a:schemeClr val="accent5">
                  <a:lumMod val="40000"/>
                  <a:lumOff val="60000"/>
                </a:schemeClr>
              </a:gs>
              <a:gs pos="100000">
                <a:srgbClr val="FFEBFA"/>
              </a:gs>
            </a:gsLst>
            <a:lin ang="13200000" scaled="0"/>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2" name="Скругленный прямоугольник 1"/>
          <p:cNvSpPr/>
          <p:nvPr/>
        </p:nvSpPr>
        <p:spPr>
          <a:xfrm>
            <a:off x="3059832" y="2636912"/>
            <a:ext cx="3024336" cy="864096"/>
          </a:xfrm>
          <a:prstGeom prst="roundRect">
            <a:avLst>
              <a:gd name="adj" fmla="val 5000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dirty="0" smtClean="0">
                <a:latin typeface="Arial Black" pitchFamily="34" charset="0"/>
              </a:rPr>
              <a:t>Неверно …</a:t>
            </a:r>
            <a:endParaRPr lang="ru-RU" dirty="0">
              <a:latin typeface="Arial Black" pitchFamily="34" charset="0"/>
            </a:endParaRPr>
          </a:p>
        </p:txBody>
      </p:sp>
      <p:sp>
        <p:nvSpPr>
          <p:cNvPr id="4" name="Скругленный прямоугольник 3">
            <a:hlinkClick r:id="" action="ppaction://hlinkshowjump?jump=lastslideviewed"/>
          </p:cNvPr>
          <p:cNvSpPr/>
          <p:nvPr/>
        </p:nvSpPr>
        <p:spPr>
          <a:xfrm>
            <a:off x="755576" y="5661248"/>
            <a:ext cx="2736304" cy="504056"/>
          </a:xfrm>
          <a:prstGeom prst="roundRect">
            <a:avLst>
              <a:gd name="adj" fmla="val 5000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dirty="0" smtClean="0">
                <a:latin typeface="Arial Black" pitchFamily="34" charset="0"/>
              </a:rPr>
              <a:t>Ещё раз</a:t>
            </a:r>
            <a:endParaRPr lang="ru-RU" dirty="0">
              <a:latin typeface="Arial Black" pitchFamily="34" charset="0"/>
            </a:endParaRPr>
          </a:p>
        </p:txBody>
      </p:sp>
      <p:sp>
        <p:nvSpPr>
          <p:cNvPr id="7" name="Стрелка вправо 6"/>
          <p:cNvSpPr/>
          <p:nvPr/>
        </p:nvSpPr>
        <p:spPr>
          <a:xfrm flipH="1">
            <a:off x="827584" y="5805264"/>
            <a:ext cx="648072" cy="144016"/>
          </a:xfrm>
          <a:prstGeom prst="rightArrow">
            <a:avLst/>
          </a:prstGeom>
          <a:solidFill>
            <a:schemeClr val="bg1"/>
          </a:solidFill>
          <a:ln>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pic>
        <p:nvPicPr>
          <p:cNvPr id="13" name="Рисунок 12" descr="шарж-смай-ика-знака-не-юбов-46948087.jpg"/>
          <p:cNvPicPr>
            <a:picLocks noChangeAspect="1"/>
          </p:cNvPicPr>
          <p:nvPr/>
        </p:nvPicPr>
        <p:blipFill>
          <a:blip r:embed="rId2" cstate="print">
            <a:clrChange>
              <a:clrFrom>
                <a:srgbClr val="FFFFFF"/>
              </a:clrFrom>
              <a:clrTo>
                <a:srgbClr val="FFFFFF">
                  <a:alpha val="0"/>
                </a:srgbClr>
              </a:clrTo>
            </a:clrChange>
          </a:blip>
          <a:stretch>
            <a:fillRect/>
          </a:stretch>
        </p:blipFill>
        <p:spPr>
          <a:xfrm>
            <a:off x="3275856" y="548680"/>
            <a:ext cx="2438400" cy="1862328"/>
          </a:xfrm>
          <a:prstGeom prst="rect">
            <a:avLst/>
          </a:prstGeom>
        </p:spPr>
      </p:pic>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Прямоугольник 8"/>
          <p:cNvSpPr/>
          <p:nvPr/>
        </p:nvSpPr>
        <p:spPr>
          <a:xfrm>
            <a:off x="0" y="0"/>
            <a:ext cx="9144000" cy="6858000"/>
          </a:xfrm>
          <a:prstGeom prst="rect">
            <a:avLst/>
          </a:prstGeom>
          <a:gradFill>
            <a:gsLst>
              <a:gs pos="15000">
                <a:srgbClr val="C6D7EC"/>
              </a:gs>
              <a:gs pos="50000">
                <a:srgbClr val="6D9EFF"/>
              </a:gs>
              <a:gs pos="86000">
                <a:schemeClr val="accent5">
                  <a:lumMod val="40000"/>
                  <a:lumOff val="60000"/>
                </a:schemeClr>
              </a:gs>
              <a:gs pos="100000">
                <a:srgbClr val="FFEBFA"/>
              </a:gs>
            </a:gsLst>
            <a:lin ang="13200000" scaled="0"/>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2" name="Скругленный прямоугольник 1"/>
          <p:cNvSpPr/>
          <p:nvPr/>
        </p:nvSpPr>
        <p:spPr>
          <a:xfrm>
            <a:off x="3131840" y="2780928"/>
            <a:ext cx="3024336" cy="864096"/>
          </a:xfrm>
          <a:prstGeom prst="roundRect">
            <a:avLst>
              <a:gd name="adj" fmla="val 5000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dirty="0" smtClean="0">
                <a:latin typeface="Arial Black" pitchFamily="34" charset="0"/>
              </a:rPr>
              <a:t>Правильно! </a:t>
            </a:r>
            <a:endParaRPr lang="ru-RU" dirty="0">
              <a:latin typeface="Arial Black" pitchFamily="34" charset="0"/>
            </a:endParaRPr>
          </a:p>
        </p:txBody>
      </p:sp>
      <p:sp>
        <p:nvSpPr>
          <p:cNvPr id="3" name="Скругленный прямоугольник 2">
            <a:hlinkClick r:id="" action="ppaction://hlinkshowjump?jump=nextslide"/>
          </p:cNvPr>
          <p:cNvSpPr/>
          <p:nvPr/>
        </p:nvSpPr>
        <p:spPr>
          <a:xfrm>
            <a:off x="4644008" y="5877272"/>
            <a:ext cx="4104456" cy="504056"/>
          </a:xfrm>
          <a:prstGeom prst="roundRect">
            <a:avLst>
              <a:gd name="adj" fmla="val 5000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dirty="0" smtClean="0">
                <a:solidFill>
                  <a:schemeClr val="bg1"/>
                </a:solidFill>
                <a:latin typeface="Arial Black" pitchFamily="34" charset="0"/>
              </a:rPr>
              <a:t>Продолжить </a:t>
            </a:r>
            <a:r>
              <a:rPr lang="ru-RU" dirty="0" smtClean="0">
                <a:latin typeface="Arial Black" pitchFamily="34" charset="0"/>
              </a:rPr>
              <a:t>тест</a:t>
            </a:r>
            <a:endParaRPr lang="ru-RU" dirty="0">
              <a:latin typeface="Arial Black" pitchFamily="34" charset="0"/>
            </a:endParaRPr>
          </a:p>
        </p:txBody>
      </p:sp>
      <p:sp>
        <p:nvSpPr>
          <p:cNvPr id="6" name="Стрелка вправо 5"/>
          <p:cNvSpPr/>
          <p:nvPr/>
        </p:nvSpPr>
        <p:spPr>
          <a:xfrm>
            <a:off x="7956376" y="6093296"/>
            <a:ext cx="648072" cy="144016"/>
          </a:xfrm>
          <a:prstGeom prst="rightArrow">
            <a:avLst/>
          </a:prstGeom>
          <a:solidFill>
            <a:schemeClr val="bg1"/>
          </a:solidFill>
          <a:ln>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pic>
        <p:nvPicPr>
          <p:cNvPr id="10" name="Рисунок 9" descr="e629428295793f65d6c1f9aa405c41de.png"/>
          <p:cNvPicPr>
            <a:picLocks noChangeAspect="1"/>
          </p:cNvPicPr>
          <p:nvPr/>
        </p:nvPicPr>
        <p:blipFill>
          <a:blip r:embed="rId2" cstate="print"/>
          <a:stretch>
            <a:fillRect/>
          </a:stretch>
        </p:blipFill>
        <p:spPr>
          <a:xfrm>
            <a:off x="2339752" y="404664"/>
            <a:ext cx="4558730" cy="2247619"/>
          </a:xfrm>
          <a:prstGeom prst="rect">
            <a:avLst/>
          </a:prstGeom>
        </p:spPr>
      </p:pic>
      <p:sp>
        <p:nvSpPr>
          <p:cNvPr id="7" name="TextBox 6"/>
          <p:cNvSpPr txBox="1"/>
          <p:nvPr/>
        </p:nvSpPr>
        <p:spPr>
          <a:xfrm>
            <a:off x="395536" y="4005064"/>
            <a:ext cx="8352928" cy="1569660"/>
          </a:xfrm>
          <a:prstGeom prst="rect">
            <a:avLst/>
          </a:prstGeom>
          <a:noFill/>
        </p:spPr>
        <p:txBody>
          <a:bodyPr wrap="square" rtlCol="0">
            <a:spAutoFit/>
          </a:bodyPr>
          <a:lstStyle/>
          <a:p>
            <a:pPr algn="just"/>
            <a:r>
              <a:rPr lang="ru-RU" sz="1600" b="1" i="1" dirty="0" smtClean="0">
                <a:latin typeface="Arial" pitchFamily="34" charset="0"/>
                <a:cs typeface="Arial" pitchFamily="34" charset="0"/>
              </a:rPr>
              <a:t>Комментарий: </a:t>
            </a:r>
            <a:r>
              <a:rPr lang="ru-RU" sz="1600" i="1" dirty="0" smtClean="0">
                <a:latin typeface="Arial" pitchFamily="34" charset="0"/>
                <a:cs typeface="Arial" pitchFamily="34" charset="0"/>
              </a:rPr>
              <a:t>важно </a:t>
            </a:r>
            <a:r>
              <a:rPr lang="ru-RU" sz="1600" i="1" dirty="0" smtClean="0">
                <a:latin typeface="Arial" pitchFamily="34" charset="0"/>
                <a:cs typeface="Arial" pitchFamily="34" charset="0"/>
              </a:rPr>
              <a:t>изучать с детьми те дорожные знаки, которые актуально знать пешеходам. Не стоит загружать детей лишней информацией о знаках, которые нужны только водителям. Однако среди дорожных знаков для пешеходов стоит обратить внимание на предупреждающий знак для водителей "Дети". Сравните этот знак со знаком пешеходного перехода, объясните разницу, чтобы дети не перепутали эти знаки на реальной дороге.</a:t>
            </a:r>
            <a:endParaRPr lang="ru-RU" sz="1600"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 name="Рисунок 17" descr="img1.jpg"/>
          <p:cNvPicPr>
            <a:picLocks noChangeAspect="1"/>
          </p:cNvPicPr>
          <p:nvPr/>
        </p:nvPicPr>
        <p:blipFill>
          <a:blip r:embed="rId2" cstate="print"/>
          <a:stretch>
            <a:fillRect/>
          </a:stretch>
        </p:blipFill>
        <p:spPr>
          <a:xfrm>
            <a:off x="0" y="0"/>
            <a:ext cx="9144000" cy="6858000"/>
          </a:xfrm>
          <a:prstGeom prst="rect">
            <a:avLst/>
          </a:prstGeom>
        </p:spPr>
      </p:pic>
      <p:sp>
        <p:nvSpPr>
          <p:cNvPr id="2" name="Прямоугольник 1"/>
          <p:cNvSpPr/>
          <p:nvPr/>
        </p:nvSpPr>
        <p:spPr>
          <a:xfrm>
            <a:off x="323528" y="332656"/>
            <a:ext cx="8568952" cy="646331"/>
          </a:xfrm>
          <a:prstGeom prst="rect">
            <a:avLst/>
          </a:prstGeom>
        </p:spPr>
        <p:txBody>
          <a:bodyPr wrap="square">
            <a:spAutoFit/>
          </a:bodyPr>
          <a:lstStyle/>
          <a:p>
            <a:pPr algn="ctr"/>
            <a:r>
              <a:rPr lang="ru-RU" dirty="0" smtClean="0">
                <a:latin typeface="Arial Black" pitchFamily="34" charset="0"/>
              </a:rPr>
              <a:t>8. Что нужно сделать сразу после того, </a:t>
            </a:r>
          </a:p>
          <a:p>
            <a:pPr algn="ctr"/>
            <a:r>
              <a:rPr lang="ru-RU" dirty="0" smtClean="0">
                <a:latin typeface="Arial Black" pitchFamily="34" charset="0"/>
              </a:rPr>
              <a:t>как для пешеходов загорелся зеленый сигнал светофора?  </a:t>
            </a:r>
            <a:endParaRPr lang="ru-RU" dirty="0">
              <a:latin typeface="Arial Black" pitchFamily="34" charset="0"/>
            </a:endParaRPr>
          </a:p>
        </p:txBody>
      </p:sp>
      <p:sp>
        <p:nvSpPr>
          <p:cNvPr id="4" name="Овал 3">
            <a:hlinkClick r:id="rId3" action="ppaction://hlinksldjump"/>
          </p:cNvPr>
          <p:cNvSpPr/>
          <p:nvPr/>
        </p:nvSpPr>
        <p:spPr>
          <a:xfrm>
            <a:off x="1619672" y="4194953"/>
            <a:ext cx="360040" cy="36004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6" name="Овал 5">
            <a:hlinkClick r:id="rId4" action="ppaction://hlinksldjump"/>
          </p:cNvPr>
          <p:cNvSpPr/>
          <p:nvPr/>
        </p:nvSpPr>
        <p:spPr>
          <a:xfrm>
            <a:off x="1619672" y="5849396"/>
            <a:ext cx="360040" cy="36004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cxnSp>
        <p:nvCxnSpPr>
          <p:cNvPr id="9" name="Прямая соединительная линия 8"/>
          <p:cNvCxnSpPr/>
          <p:nvPr/>
        </p:nvCxnSpPr>
        <p:spPr>
          <a:xfrm>
            <a:off x="2123728" y="4338969"/>
            <a:ext cx="504056" cy="0"/>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12" name="Прямая соединительная линия 11"/>
          <p:cNvCxnSpPr/>
          <p:nvPr/>
        </p:nvCxnSpPr>
        <p:spPr>
          <a:xfrm>
            <a:off x="2123728" y="6065420"/>
            <a:ext cx="504056"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13" name="TextBox 12"/>
          <p:cNvSpPr txBox="1"/>
          <p:nvPr/>
        </p:nvSpPr>
        <p:spPr>
          <a:xfrm>
            <a:off x="2699792" y="4122945"/>
            <a:ext cx="5986951" cy="923330"/>
          </a:xfrm>
          <a:prstGeom prst="rect">
            <a:avLst/>
          </a:prstGeom>
          <a:noFill/>
        </p:spPr>
        <p:txBody>
          <a:bodyPr wrap="square" rtlCol="0">
            <a:spAutoFit/>
          </a:bodyPr>
          <a:lstStyle/>
          <a:p>
            <a:pPr algn="just"/>
            <a:r>
              <a:rPr lang="ru-RU" dirty="0" smtClean="0">
                <a:latin typeface="Arial" pitchFamily="34" charset="0"/>
                <a:cs typeface="Arial" pitchFamily="34" charset="0"/>
              </a:rPr>
              <a:t>Не спешить. Убедиться, что все машины остановились, и только после этого переходить дорогу.</a:t>
            </a:r>
            <a:endParaRPr lang="ru-RU" sz="2400" b="1" dirty="0">
              <a:latin typeface="Arial" pitchFamily="34" charset="0"/>
              <a:cs typeface="Arial" pitchFamily="34" charset="0"/>
            </a:endParaRPr>
          </a:p>
        </p:txBody>
      </p:sp>
      <p:sp>
        <p:nvSpPr>
          <p:cNvPr id="7" name="Овал 6">
            <a:hlinkClick r:id="rId4" action="ppaction://hlinksldjump"/>
          </p:cNvPr>
          <p:cNvSpPr/>
          <p:nvPr/>
        </p:nvSpPr>
        <p:spPr>
          <a:xfrm>
            <a:off x="1619672" y="5144418"/>
            <a:ext cx="360040" cy="36004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cxnSp>
        <p:nvCxnSpPr>
          <p:cNvPr id="11" name="Прямая соединительная линия 10"/>
          <p:cNvCxnSpPr/>
          <p:nvPr/>
        </p:nvCxnSpPr>
        <p:spPr>
          <a:xfrm>
            <a:off x="2123728" y="5260558"/>
            <a:ext cx="504056"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15" name="TextBox 14"/>
          <p:cNvSpPr txBox="1"/>
          <p:nvPr/>
        </p:nvSpPr>
        <p:spPr>
          <a:xfrm>
            <a:off x="2699792" y="5086925"/>
            <a:ext cx="6048672" cy="646331"/>
          </a:xfrm>
          <a:prstGeom prst="rect">
            <a:avLst/>
          </a:prstGeom>
          <a:noFill/>
        </p:spPr>
        <p:txBody>
          <a:bodyPr wrap="square" rtlCol="0">
            <a:spAutoFit/>
          </a:bodyPr>
          <a:lstStyle/>
          <a:p>
            <a:pPr algn="just"/>
            <a:r>
              <a:rPr lang="ru-RU" dirty="0" smtClean="0">
                <a:latin typeface="Arial" pitchFamily="34" charset="0"/>
                <a:cs typeface="Arial" pitchFamily="34" charset="0"/>
              </a:rPr>
              <a:t>Смело переходить дорогу! Когда для пешеходов загорается зеленый свет, тогда никакой опасности нет! </a:t>
            </a:r>
            <a:endParaRPr lang="ru-RU" sz="2400" b="1" dirty="0">
              <a:latin typeface="Arial" pitchFamily="34" charset="0"/>
              <a:cs typeface="Arial" pitchFamily="34" charset="0"/>
            </a:endParaRPr>
          </a:p>
        </p:txBody>
      </p:sp>
      <p:sp>
        <p:nvSpPr>
          <p:cNvPr id="22" name="TextBox 21"/>
          <p:cNvSpPr txBox="1"/>
          <p:nvPr/>
        </p:nvSpPr>
        <p:spPr>
          <a:xfrm>
            <a:off x="2699792" y="5879013"/>
            <a:ext cx="5986951" cy="646331"/>
          </a:xfrm>
          <a:prstGeom prst="rect">
            <a:avLst/>
          </a:prstGeom>
          <a:noFill/>
        </p:spPr>
        <p:txBody>
          <a:bodyPr wrap="square" rtlCol="0">
            <a:spAutoFit/>
          </a:bodyPr>
          <a:lstStyle/>
          <a:p>
            <a:pPr algn="just"/>
            <a:r>
              <a:rPr lang="ru-RU" dirty="0" smtClean="0">
                <a:latin typeface="Arial" pitchFamily="34" charset="0"/>
                <a:cs typeface="Arial" pitchFamily="34" charset="0"/>
              </a:rPr>
              <a:t>Сразу начать переходить дорогу, чтобы успеть, пока горит зеленый.</a:t>
            </a:r>
            <a:endParaRPr lang="ru-RU" dirty="0">
              <a:latin typeface="Arial" pitchFamily="34" charset="0"/>
              <a:cs typeface="Arial" pitchFamily="34" charset="0"/>
            </a:endParaRPr>
          </a:p>
        </p:txBody>
      </p:sp>
      <p:pic>
        <p:nvPicPr>
          <p:cNvPr id="41986" name="Picture 2" descr="Подпись отсутствует"/>
          <p:cNvPicPr>
            <a:picLocks noChangeAspect="1" noChangeArrowheads="1"/>
          </p:cNvPicPr>
          <p:nvPr/>
        </p:nvPicPr>
        <p:blipFill>
          <a:blip r:embed="rId5" cstate="print"/>
          <a:srcRect/>
          <a:stretch>
            <a:fillRect/>
          </a:stretch>
        </p:blipFill>
        <p:spPr bwMode="auto">
          <a:xfrm>
            <a:off x="2411760" y="980728"/>
            <a:ext cx="4464496" cy="3155312"/>
          </a:xfrm>
          <a:prstGeom prst="rect">
            <a:avLst/>
          </a:prstGeom>
          <a:noFill/>
        </p:spPr>
      </p:pic>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Прямоугольник 10"/>
          <p:cNvSpPr/>
          <p:nvPr/>
        </p:nvSpPr>
        <p:spPr>
          <a:xfrm>
            <a:off x="0" y="0"/>
            <a:ext cx="9144000" cy="6858000"/>
          </a:xfrm>
          <a:prstGeom prst="rect">
            <a:avLst/>
          </a:prstGeom>
          <a:gradFill>
            <a:gsLst>
              <a:gs pos="15000">
                <a:srgbClr val="C6D7EC"/>
              </a:gs>
              <a:gs pos="50000">
                <a:srgbClr val="6D9EFF"/>
              </a:gs>
              <a:gs pos="86000">
                <a:schemeClr val="accent5">
                  <a:lumMod val="40000"/>
                  <a:lumOff val="60000"/>
                </a:schemeClr>
              </a:gs>
              <a:gs pos="100000">
                <a:srgbClr val="FFEBFA"/>
              </a:gs>
            </a:gsLst>
            <a:lin ang="13200000" scaled="0"/>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2" name="Скругленный прямоугольник 1"/>
          <p:cNvSpPr/>
          <p:nvPr/>
        </p:nvSpPr>
        <p:spPr>
          <a:xfrm>
            <a:off x="3059832" y="2636912"/>
            <a:ext cx="3024336" cy="864096"/>
          </a:xfrm>
          <a:prstGeom prst="roundRect">
            <a:avLst>
              <a:gd name="adj" fmla="val 5000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dirty="0" smtClean="0">
                <a:latin typeface="Arial Black" pitchFamily="34" charset="0"/>
              </a:rPr>
              <a:t>Неверно …</a:t>
            </a:r>
            <a:endParaRPr lang="ru-RU" dirty="0">
              <a:latin typeface="Arial Black" pitchFamily="34" charset="0"/>
            </a:endParaRPr>
          </a:p>
        </p:txBody>
      </p:sp>
      <p:sp>
        <p:nvSpPr>
          <p:cNvPr id="4" name="Скругленный прямоугольник 3">
            <a:hlinkClick r:id="" action="ppaction://hlinkshowjump?jump=lastslideviewed"/>
          </p:cNvPr>
          <p:cNvSpPr/>
          <p:nvPr/>
        </p:nvSpPr>
        <p:spPr>
          <a:xfrm>
            <a:off x="755576" y="5661248"/>
            <a:ext cx="2736304" cy="504056"/>
          </a:xfrm>
          <a:prstGeom prst="roundRect">
            <a:avLst>
              <a:gd name="adj" fmla="val 5000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dirty="0" smtClean="0">
                <a:latin typeface="Arial Black" pitchFamily="34" charset="0"/>
              </a:rPr>
              <a:t>Ещё раз</a:t>
            </a:r>
            <a:endParaRPr lang="ru-RU" dirty="0">
              <a:latin typeface="Arial Black" pitchFamily="34" charset="0"/>
            </a:endParaRPr>
          </a:p>
        </p:txBody>
      </p:sp>
      <p:sp>
        <p:nvSpPr>
          <p:cNvPr id="7" name="Стрелка вправо 6"/>
          <p:cNvSpPr/>
          <p:nvPr/>
        </p:nvSpPr>
        <p:spPr>
          <a:xfrm flipH="1">
            <a:off x="827584" y="5805264"/>
            <a:ext cx="648072" cy="144016"/>
          </a:xfrm>
          <a:prstGeom prst="rightArrow">
            <a:avLst/>
          </a:prstGeom>
          <a:solidFill>
            <a:schemeClr val="bg1"/>
          </a:solidFill>
          <a:ln>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pic>
        <p:nvPicPr>
          <p:cNvPr id="13" name="Рисунок 12" descr="шарж-смай-ика-знака-не-юбов-46948087.jpg"/>
          <p:cNvPicPr>
            <a:picLocks noChangeAspect="1"/>
          </p:cNvPicPr>
          <p:nvPr/>
        </p:nvPicPr>
        <p:blipFill>
          <a:blip r:embed="rId2" cstate="print">
            <a:clrChange>
              <a:clrFrom>
                <a:srgbClr val="FFFFFF"/>
              </a:clrFrom>
              <a:clrTo>
                <a:srgbClr val="FFFFFF">
                  <a:alpha val="0"/>
                </a:srgbClr>
              </a:clrTo>
            </a:clrChange>
          </a:blip>
          <a:stretch>
            <a:fillRect/>
          </a:stretch>
        </p:blipFill>
        <p:spPr>
          <a:xfrm>
            <a:off x="3275856" y="548680"/>
            <a:ext cx="2438400" cy="1862328"/>
          </a:xfrm>
          <a:prstGeom prst="rect">
            <a:avLst/>
          </a:prstGeom>
        </p:spPr>
      </p:pic>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Прямоугольник 8"/>
          <p:cNvSpPr/>
          <p:nvPr/>
        </p:nvSpPr>
        <p:spPr>
          <a:xfrm>
            <a:off x="0" y="0"/>
            <a:ext cx="9144000" cy="6858000"/>
          </a:xfrm>
          <a:prstGeom prst="rect">
            <a:avLst/>
          </a:prstGeom>
          <a:gradFill>
            <a:gsLst>
              <a:gs pos="15000">
                <a:srgbClr val="C6D7EC"/>
              </a:gs>
              <a:gs pos="50000">
                <a:srgbClr val="6D9EFF"/>
              </a:gs>
              <a:gs pos="86000">
                <a:schemeClr val="accent5">
                  <a:lumMod val="40000"/>
                  <a:lumOff val="60000"/>
                </a:schemeClr>
              </a:gs>
              <a:gs pos="100000">
                <a:srgbClr val="FFEBFA"/>
              </a:gs>
            </a:gsLst>
            <a:lin ang="13200000" scaled="0"/>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2" name="Скругленный прямоугольник 1"/>
          <p:cNvSpPr/>
          <p:nvPr/>
        </p:nvSpPr>
        <p:spPr>
          <a:xfrm>
            <a:off x="3131840" y="2780928"/>
            <a:ext cx="3024336" cy="864096"/>
          </a:xfrm>
          <a:prstGeom prst="roundRect">
            <a:avLst>
              <a:gd name="adj" fmla="val 5000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dirty="0" smtClean="0">
                <a:latin typeface="Arial Black" pitchFamily="34" charset="0"/>
              </a:rPr>
              <a:t>Правильно! </a:t>
            </a:r>
            <a:endParaRPr lang="ru-RU" dirty="0">
              <a:latin typeface="Arial Black" pitchFamily="34" charset="0"/>
            </a:endParaRPr>
          </a:p>
        </p:txBody>
      </p:sp>
      <p:sp>
        <p:nvSpPr>
          <p:cNvPr id="3" name="Скругленный прямоугольник 2">
            <a:hlinkClick r:id="" action="ppaction://hlinkshowjump?jump=nextslide"/>
          </p:cNvPr>
          <p:cNvSpPr/>
          <p:nvPr/>
        </p:nvSpPr>
        <p:spPr>
          <a:xfrm>
            <a:off x="4644008" y="5877272"/>
            <a:ext cx="4104456" cy="504056"/>
          </a:xfrm>
          <a:prstGeom prst="roundRect">
            <a:avLst>
              <a:gd name="adj" fmla="val 5000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dirty="0" smtClean="0">
                <a:solidFill>
                  <a:schemeClr val="bg1"/>
                </a:solidFill>
                <a:latin typeface="Arial Black" pitchFamily="34" charset="0"/>
              </a:rPr>
              <a:t>Продолжить </a:t>
            </a:r>
            <a:r>
              <a:rPr lang="ru-RU" dirty="0" smtClean="0">
                <a:latin typeface="Arial Black" pitchFamily="34" charset="0"/>
              </a:rPr>
              <a:t>тест</a:t>
            </a:r>
            <a:endParaRPr lang="ru-RU" dirty="0">
              <a:latin typeface="Arial Black" pitchFamily="34" charset="0"/>
            </a:endParaRPr>
          </a:p>
        </p:txBody>
      </p:sp>
      <p:sp>
        <p:nvSpPr>
          <p:cNvPr id="6" name="Стрелка вправо 5"/>
          <p:cNvSpPr/>
          <p:nvPr/>
        </p:nvSpPr>
        <p:spPr>
          <a:xfrm>
            <a:off x="7956376" y="6093296"/>
            <a:ext cx="648072" cy="144016"/>
          </a:xfrm>
          <a:prstGeom prst="rightArrow">
            <a:avLst/>
          </a:prstGeom>
          <a:solidFill>
            <a:schemeClr val="bg1"/>
          </a:solidFill>
          <a:ln>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pic>
        <p:nvPicPr>
          <p:cNvPr id="10" name="Рисунок 9" descr="e629428295793f65d6c1f9aa405c41de.png"/>
          <p:cNvPicPr>
            <a:picLocks noChangeAspect="1"/>
          </p:cNvPicPr>
          <p:nvPr/>
        </p:nvPicPr>
        <p:blipFill>
          <a:blip r:embed="rId2" cstate="print"/>
          <a:stretch>
            <a:fillRect/>
          </a:stretch>
        </p:blipFill>
        <p:spPr>
          <a:xfrm>
            <a:off x="2339752" y="404664"/>
            <a:ext cx="4558730" cy="2247619"/>
          </a:xfrm>
          <a:prstGeom prst="rect">
            <a:avLst/>
          </a:prstGeom>
        </p:spPr>
      </p:pic>
      <p:sp>
        <p:nvSpPr>
          <p:cNvPr id="7" name="TextBox 6"/>
          <p:cNvSpPr txBox="1"/>
          <p:nvPr/>
        </p:nvSpPr>
        <p:spPr>
          <a:xfrm>
            <a:off x="395536" y="4005064"/>
            <a:ext cx="8280920" cy="1323439"/>
          </a:xfrm>
          <a:prstGeom prst="rect">
            <a:avLst/>
          </a:prstGeom>
          <a:noFill/>
        </p:spPr>
        <p:txBody>
          <a:bodyPr wrap="square" rtlCol="0">
            <a:spAutoFit/>
          </a:bodyPr>
          <a:lstStyle/>
          <a:p>
            <a:pPr algn="just"/>
            <a:r>
              <a:rPr lang="ru-RU" sz="1600" b="1" i="1" dirty="0" smtClean="0">
                <a:latin typeface="Arial" pitchFamily="34" charset="0"/>
                <a:cs typeface="Arial" pitchFamily="34" charset="0"/>
              </a:rPr>
              <a:t>Комментарий:</a:t>
            </a:r>
            <a:r>
              <a:rPr lang="ru-RU" sz="1600" i="1" dirty="0" smtClean="0">
                <a:latin typeface="Arial" pitchFamily="34" charset="0"/>
                <a:cs typeface="Arial" pitchFamily="34" charset="0"/>
              </a:rPr>
              <a:t> обратите </a:t>
            </a:r>
            <a:r>
              <a:rPr lang="ru-RU" sz="1600" i="1" dirty="0" smtClean="0">
                <a:latin typeface="Arial" pitchFamily="34" charset="0"/>
                <a:cs typeface="Arial" pitchFamily="34" charset="0"/>
              </a:rPr>
              <a:t>внимание ребенка на то, что даже, если для пешеходов загорелся зеленый сигнал светофора, нельзя сразу же спешить переходить дорогу. Ведь какой-то транспорт может не успеть остановиться, не заметить сигнал светофора, или может ехать специальный транспорта, например, скорая помощь, которую нужно пропустить даже при горящем зеленом для пешеходов.</a:t>
            </a:r>
            <a:endParaRPr lang="ru-RU" sz="1600"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Прямоугольник 10"/>
          <p:cNvSpPr/>
          <p:nvPr/>
        </p:nvSpPr>
        <p:spPr>
          <a:xfrm>
            <a:off x="0" y="0"/>
            <a:ext cx="9144000" cy="6858000"/>
          </a:xfrm>
          <a:prstGeom prst="rect">
            <a:avLst/>
          </a:prstGeom>
          <a:gradFill>
            <a:gsLst>
              <a:gs pos="15000">
                <a:srgbClr val="C6D7EC"/>
              </a:gs>
              <a:gs pos="50000">
                <a:srgbClr val="6D9EFF"/>
              </a:gs>
              <a:gs pos="86000">
                <a:schemeClr val="accent5">
                  <a:lumMod val="40000"/>
                  <a:lumOff val="60000"/>
                </a:schemeClr>
              </a:gs>
              <a:gs pos="100000">
                <a:srgbClr val="FFEBFA"/>
              </a:gs>
            </a:gsLst>
            <a:lin ang="13200000" scaled="0"/>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8" name="Прямоугольник 7"/>
          <p:cNvSpPr/>
          <p:nvPr/>
        </p:nvSpPr>
        <p:spPr>
          <a:xfrm>
            <a:off x="323528" y="332656"/>
            <a:ext cx="8568952" cy="646331"/>
          </a:xfrm>
          <a:prstGeom prst="rect">
            <a:avLst/>
          </a:prstGeom>
        </p:spPr>
        <p:txBody>
          <a:bodyPr wrap="square">
            <a:spAutoFit/>
          </a:bodyPr>
          <a:lstStyle/>
          <a:p>
            <a:pPr algn="ctr"/>
            <a:r>
              <a:rPr lang="ru-RU" dirty="0" smtClean="0">
                <a:latin typeface="Arial Black" pitchFamily="34" charset="0"/>
              </a:rPr>
              <a:t>9. Какой пешеходный переход самый безопасный? </a:t>
            </a:r>
          </a:p>
          <a:p>
            <a:pPr algn="ctr"/>
            <a:r>
              <a:rPr lang="ru-RU" dirty="0" smtClean="0">
                <a:latin typeface="Arial" pitchFamily="34" charset="0"/>
                <a:cs typeface="Arial" pitchFamily="34" charset="0"/>
              </a:rPr>
              <a:t>Выбери два варианта ответа.</a:t>
            </a:r>
            <a:endParaRPr lang="ru-RU" dirty="0">
              <a:latin typeface="Arial" pitchFamily="34" charset="0"/>
              <a:cs typeface="Arial" pitchFamily="34" charset="0"/>
            </a:endParaRPr>
          </a:p>
        </p:txBody>
      </p:sp>
      <p:pic>
        <p:nvPicPr>
          <p:cNvPr id="45058" name="Picture 2" descr="https://lh3.googleusercontent.com/Y3RWBRuhks9uaWMOENkVZuak5f1hnkMqCE0ejhzhn47ypICT-lZ16EavZIJYuGAgk0Roh2nKDxv3dAx0Mk-7miTGKS5R3QCPV5wbCkk9bn-vTIMTSbsFFUMOMH7zAbEA=w260"/>
          <p:cNvPicPr>
            <a:picLocks noChangeAspect="1" noChangeArrowheads="1"/>
          </p:cNvPicPr>
          <p:nvPr/>
        </p:nvPicPr>
        <p:blipFill>
          <a:blip r:embed="rId2" cstate="print">
            <a:lum bright="-10000" contrast="10000"/>
          </a:blip>
          <a:srcRect/>
          <a:stretch>
            <a:fillRect/>
          </a:stretch>
        </p:blipFill>
        <p:spPr bwMode="auto">
          <a:xfrm>
            <a:off x="755576" y="1268760"/>
            <a:ext cx="2476500" cy="1752600"/>
          </a:xfrm>
          <a:prstGeom prst="rect">
            <a:avLst/>
          </a:prstGeom>
          <a:noFill/>
        </p:spPr>
      </p:pic>
      <p:pic>
        <p:nvPicPr>
          <p:cNvPr id="45060" name="Picture 4" descr="https://lh5.googleusercontent.com/EycD_imYOsRavB1c_WKQqyaPoTUpS0AShFNOZGhDGtjEMoLBadcPYOF2PzoUYfMqAZ6Oo_AfuG5ud3Zef9Ygi2sgYrXN-x5lpbR5j0VCioXf1QkqdKG_XVpAAnGypsaB=w260"/>
          <p:cNvPicPr>
            <a:picLocks noChangeAspect="1" noChangeArrowheads="1"/>
          </p:cNvPicPr>
          <p:nvPr/>
        </p:nvPicPr>
        <p:blipFill>
          <a:blip r:embed="rId3" cstate="print">
            <a:lum bright="-10000" contrast="10000"/>
          </a:blip>
          <a:srcRect/>
          <a:stretch>
            <a:fillRect/>
          </a:stretch>
        </p:blipFill>
        <p:spPr bwMode="auto">
          <a:xfrm>
            <a:off x="5508104" y="1268760"/>
            <a:ext cx="2476500" cy="1752600"/>
          </a:xfrm>
          <a:prstGeom prst="rect">
            <a:avLst/>
          </a:prstGeom>
          <a:noFill/>
        </p:spPr>
      </p:pic>
      <p:pic>
        <p:nvPicPr>
          <p:cNvPr id="45062" name="Picture 6" descr="https://lh4.googleusercontent.com/-8b8pumTkPxMl2O2lDZGtFIyKl1NAuVGyuzsL6AOQFwXmfskQWfEJjy_s2t3kt5Lx0ZLNqoW1Q_rr5mkmg9vGiEC8Kd9DDCLKsXmz-fD-URqGd9Etju03Tjl3Kj5aAUu=w260"/>
          <p:cNvPicPr>
            <a:picLocks noChangeAspect="1" noChangeArrowheads="1"/>
          </p:cNvPicPr>
          <p:nvPr/>
        </p:nvPicPr>
        <p:blipFill>
          <a:blip r:embed="rId4" cstate="print">
            <a:lum bright="-10000" contrast="10000"/>
          </a:blip>
          <a:srcRect/>
          <a:stretch>
            <a:fillRect/>
          </a:stretch>
        </p:blipFill>
        <p:spPr bwMode="auto">
          <a:xfrm>
            <a:off x="727348" y="4005064"/>
            <a:ext cx="2476500" cy="1752600"/>
          </a:xfrm>
          <a:prstGeom prst="rect">
            <a:avLst/>
          </a:prstGeom>
          <a:noFill/>
        </p:spPr>
      </p:pic>
      <p:pic>
        <p:nvPicPr>
          <p:cNvPr id="45064" name="Picture 8" descr="https://lh6.googleusercontent.com/h3WzU5lANJWd5-jYgKZ_AHb42imK3ZgsakFcyXKyhFMth9_czX9hXPsRZ0iC4IpsDnL1ONFP2tpRoJY5jlpuolFt8x-oHlWxYbEMh6oLCMeUoSv4nNb7F83r2TXw4eMo=w260"/>
          <p:cNvPicPr>
            <a:picLocks noChangeAspect="1" noChangeArrowheads="1"/>
          </p:cNvPicPr>
          <p:nvPr/>
        </p:nvPicPr>
        <p:blipFill>
          <a:blip r:embed="rId5" cstate="print">
            <a:lum bright="-10000" contrast="10000"/>
          </a:blip>
          <a:srcRect/>
          <a:stretch>
            <a:fillRect/>
          </a:stretch>
        </p:blipFill>
        <p:spPr bwMode="auto">
          <a:xfrm>
            <a:off x="5479876" y="4005064"/>
            <a:ext cx="2476500" cy="1752600"/>
          </a:xfrm>
          <a:prstGeom prst="rect">
            <a:avLst/>
          </a:prstGeom>
          <a:noFill/>
        </p:spPr>
      </p:pic>
      <p:sp>
        <p:nvSpPr>
          <p:cNvPr id="12" name="Прямоугольник 11"/>
          <p:cNvSpPr/>
          <p:nvPr/>
        </p:nvSpPr>
        <p:spPr>
          <a:xfrm>
            <a:off x="827584" y="3068960"/>
            <a:ext cx="3312368" cy="861774"/>
          </a:xfrm>
          <a:prstGeom prst="rect">
            <a:avLst/>
          </a:prstGeom>
        </p:spPr>
        <p:txBody>
          <a:bodyPr wrap="square">
            <a:spAutoFit/>
          </a:bodyPr>
          <a:lstStyle/>
          <a:p>
            <a:r>
              <a:rPr lang="ru-RU" dirty="0" smtClean="0">
                <a:latin typeface="Arial" pitchFamily="34" charset="0"/>
                <a:cs typeface="Arial" pitchFamily="34" charset="0"/>
              </a:rPr>
              <a:t>Наземный со светофором </a:t>
            </a:r>
          </a:p>
          <a:p>
            <a:r>
              <a:rPr lang="ru-RU" sz="1600" dirty="0" smtClean="0">
                <a:latin typeface="Arial" pitchFamily="34" charset="0"/>
                <a:cs typeface="Arial" pitchFamily="34" charset="0"/>
              </a:rPr>
              <a:t>(регулируемый пешеходный </a:t>
            </a:r>
          </a:p>
          <a:p>
            <a:r>
              <a:rPr lang="ru-RU" sz="1600" dirty="0" smtClean="0">
                <a:latin typeface="Arial" pitchFamily="34" charset="0"/>
                <a:cs typeface="Arial" pitchFamily="34" charset="0"/>
              </a:rPr>
              <a:t>переход).</a:t>
            </a:r>
            <a:endParaRPr lang="ru-RU" dirty="0">
              <a:latin typeface="Arial" pitchFamily="34" charset="0"/>
              <a:cs typeface="Arial" pitchFamily="34" charset="0"/>
            </a:endParaRPr>
          </a:p>
        </p:txBody>
      </p:sp>
      <p:sp>
        <p:nvSpPr>
          <p:cNvPr id="14" name="Овал 13">
            <a:hlinkClick r:id="rId6" action="ppaction://hlinksldjump"/>
          </p:cNvPr>
          <p:cNvSpPr/>
          <p:nvPr/>
        </p:nvSpPr>
        <p:spPr>
          <a:xfrm>
            <a:off x="395536" y="3068960"/>
            <a:ext cx="360040" cy="36004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5" name="Прямоугольник 14"/>
          <p:cNvSpPr/>
          <p:nvPr/>
        </p:nvSpPr>
        <p:spPr>
          <a:xfrm>
            <a:off x="5508104" y="3068960"/>
            <a:ext cx="3240360" cy="861774"/>
          </a:xfrm>
          <a:prstGeom prst="rect">
            <a:avLst/>
          </a:prstGeom>
        </p:spPr>
        <p:txBody>
          <a:bodyPr wrap="square">
            <a:spAutoFit/>
          </a:bodyPr>
          <a:lstStyle/>
          <a:p>
            <a:r>
              <a:rPr lang="ru-RU" dirty="0" smtClean="0">
                <a:latin typeface="Arial" pitchFamily="34" charset="0"/>
                <a:cs typeface="Arial" pitchFamily="34" charset="0"/>
              </a:rPr>
              <a:t>Наземный без светофора </a:t>
            </a:r>
          </a:p>
          <a:p>
            <a:r>
              <a:rPr lang="ru-RU" sz="1600" dirty="0" smtClean="0">
                <a:latin typeface="Arial" pitchFamily="34" charset="0"/>
                <a:cs typeface="Arial" pitchFamily="34" charset="0"/>
              </a:rPr>
              <a:t>(нерегулируемый пешеходный переход).</a:t>
            </a:r>
            <a:endParaRPr lang="ru-RU" dirty="0">
              <a:latin typeface="Arial" pitchFamily="34" charset="0"/>
              <a:cs typeface="Arial" pitchFamily="34" charset="0"/>
            </a:endParaRPr>
          </a:p>
        </p:txBody>
      </p:sp>
      <p:sp>
        <p:nvSpPr>
          <p:cNvPr id="16" name="Овал 15">
            <a:hlinkClick r:id="rId6" action="ppaction://hlinksldjump"/>
          </p:cNvPr>
          <p:cNvSpPr/>
          <p:nvPr/>
        </p:nvSpPr>
        <p:spPr>
          <a:xfrm>
            <a:off x="5076056" y="3068960"/>
            <a:ext cx="360040" cy="36004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7" name="Прямоугольник 16"/>
          <p:cNvSpPr/>
          <p:nvPr/>
        </p:nvSpPr>
        <p:spPr>
          <a:xfrm>
            <a:off x="899592" y="5805264"/>
            <a:ext cx="3816424" cy="646331"/>
          </a:xfrm>
          <a:prstGeom prst="rect">
            <a:avLst/>
          </a:prstGeom>
        </p:spPr>
        <p:txBody>
          <a:bodyPr wrap="square">
            <a:spAutoFit/>
          </a:bodyPr>
          <a:lstStyle/>
          <a:p>
            <a:r>
              <a:rPr lang="ru-RU" dirty="0" smtClean="0">
                <a:latin typeface="Arial" pitchFamily="34" charset="0"/>
                <a:cs typeface="Arial" pitchFamily="34" charset="0"/>
              </a:rPr>
              <a:t>Подземный пешеходный </a:t>
            </a:r>
          </a:p>
          <a:p>
            <a:r>
              <a:rPr lang="ru-RU" dirty="0" smtClean="0">
                <a:latin typeface="Arial" pitchFamily="34" charset="0"/>
                <a:cs typeface="Arial" pitchFamily="34" charset="0"/>
              </a:rPr>
              <a:t>переход</a:t>
            </a:r>
            <a:r>
              <a:rPr lang="ru-RU" sz="1600" dirty="0" smtClean="0">
                <a:latin typeface="Arial" pitchFamily="34" charset="0"/>
                <a:cs typeface="Arial" pitchFamily="34" charset="0"/>
              </a:rPr>
              <a:t>.</a:t>
            </a:r>
            <a:endParaRPr lang="ru-RU" dirty="0">
              <a:latin typeface="Arial" pitchFamily="34" charset="0"/>
              <a:cs typeface="Arial" pitchFamily="34" charset="0"/>
            </a:endParaRPr>
          </a:p>
        </p:txBody>
      </p:sp>
      <p:sp>
        <p:nvSpPr>
          <p:cNvPr id="18" name="Овал 17">
            <a:hlinkClick r:id="rId7" action="ppaction://hlinksldjump"/>
          </p:cNvPr>
          <p:cNvSpPr/>
          <p:nvPr/>
        </p:nvSpPr>
        <p:spPr>
          <a:xfrm>
            <a:off x="467544" y="5805264"/>
            <a:ext cx="360040" cy="36004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9" name="Прямоугольник 18"/>
          <p:cNvSpPr/>
          <p:nvPr/>
        </p:nvSpPr>
        <p:spPr>
          <a:xfrm>
            <a:off x="5508104" y="5805264"/>
            <a:ext cx="3816424" cy="646331"/>
          </a:xfrm>
          <a:prstGeom prst="rect">
            <a:avLst/>
          </a:prstGeom>
        </p:spPr>
        <p:txBody>
          <a:bodyPr wrap="square">
            <a:spAutoFit/>
          </a:bodyPr>
          <a:lstStyle/>
          <a:p>
            <a:r>
              <a:rPr lang="ru-RU" dirty="0" smtClean="0">
                <a:latin typeface="Arial" pitchFamily="34" charset="0"/>
                <a:cs typeface="Arial" pitchFamily="34" charset="0"/>
              </a:rPr>
              <a:t>Надземный пешеходный </a:t>
            </a:r>
          </a:p>
          <a:p>
            <a:r>
              <a:rPr lang="ru-RU" dirty="0" smtClean="0">
                <a:latin typeface="Arial" pitchFamily="34" charset="0"/>
                <a:cs typeface="Arial" pitchFamily="34" charset="0"/>
              </a:rPr>
              <a:t>переход</a:t>
            </a:r>
            <a:r>
              <a:rPr lang="ru-RU" sz="1600" dirty="0" smtClean="0">
                <a:latin typeface="Arial" pitchFamily="34" charset="0"/>
                <a:cs typeface="Arial" pitchFamily="34" charset="0"/>
              </a:rPr>
              <a:t>.</a:t>
            </a:r>
            <a:endParaRPr lang="ru-RU" dirty="0">
              <a:latin typeface="Arial" pitchFamily="34" charset="0"/>
              <a:cs typeface="Arial" pitchFamily="34" charset="0"/>
            </a:endParaRPr>
          </a:p>
        </p:txBody>
      </p:sp>
      <p:sp>
        <p:nvSpPr>
          <p:cNvPr id="20" name="Овал 19">
            <a:hlinkClick r:id="rId7" action="ppaction://hlinksldjump"/>
          </p:cNvPr>
          <p:cNvSpPr/>
          <p:nvPr/>
        </p:nvSpPr>
        <p:spPr>
          <a:xfrm>
            <a:off x="5076056" y="5805264"/>
            <a:ext cx="360040" cy="36004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Прямоугольник 10"/>
          <p:cNvSpPr/>
          <p:nvPr/>
        </p:nvSpPr>
        <p:spPr>
          <a:xfrm>
            <a:off x="0" y="0"/>
            <a:ext cx="9144000" cy="6858000"/>
          </a:xfrm>
          <a:prstGeom prst="rect">
            <a:avLst/>
          </a:prstGeom>
          <a:gradFill>
            <a:gsLst>
              <a:gs pos="15000">
                <a:srgbClr val="C6D7EC"/>
              </a:gs>
              <a:gs pos="50000">
                <a:srgbClr val="6D9EFF"/>
              </a:gs>
              <a:gs pos="86000">
                <a:schemeClr val="accent5">
                  <a:lumMod val="40000"/>
                  <a:lumOff val="60000"/>
                </a:schemeClr>
              </a:gs>
              <a:gs pos="100000">
                <a:srgbClr val="FFEBFA"/>
              </a:gs>
            </a:gsLst>
            <a:lin ang="13200000" scaled="0"/>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2" name="Скругленный прямоугольник 1"/>
          <p:cNvSpPr/>
          <p:nvPr/>
        </p:nvSpPr>
        <p:spPr>
          <a:xfrm>
            <a:off x="3059832" y="2636912"/>
            <a:ext cx="3024336" cy="864096"/>
          </a:xfrm>
          <a:prstGeom prst="roundRect">
            <a:avLst>
              <a:gd name="adj" fmla="val 5000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dirty="0" smtClean="0">
                <a:latin typeface="Arial Black" pitchFamily="34" charset="0"/>
              </a:rPr>
              <a:t>Неверно …</a:t>
            </a:r>
            <a:endParaRPr lang="ru-RU" dirty="0">
              <a:latin typeface="Arial Black" pitchFamily="34" charset="0"/>
            </a:endParaRPr>
          </a:p>
        </p:txBody>
      </p:sp>
      <p:sp>
        <p:nvSpPr>
          <p:cNvPr id="4" name="Скругленный прямоугольник 3">
            <a:hlinkClick r:id="" action="ppaction://hlinkshowjump?jump=lastslideviewed"/>
          </p:cNvPr>
          <p:cNvSpPr/>
          <p:nvPr/>
        </p:nvSpPr>
        <p:spPr>
          <a:xfrm>
            <a:off x="755576" y="5661248"/>
            <a:ext cx="2736304" cy="504056"/>
          </a:xfrm>
          <a:prstGeom prst="roundRect">
            <a:avLst>
              <a:gd name="adj" fmla="val 5000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dirty="0" smtClean="0">
                <a:latin typeface="Arial Black" pitchFamily="34" charset="0"/>
              </a:rPr>
              <a:t>Ещё раз</a:t>
            </a:r>
            <a:endParaRPr lang="ru-RU" dirty="0">
              <a:latin typeface="Arial Black" pitchFamily="34" charset="0"/>
            </a:endParaRPr>
          </a:p>
        </p:txBody>
      </p:sp>
      <p:sp>
        <p:nvSpPr>
          <p:cNvPr id="7" name="Стрелка вправо 6"/>
          <p:cNvSpPr/>
          <p:nvPr/>
        </p:nvSpPr>
        <p:spPr>
          <a:xfrm flipH="1">
            <a:off x="827584" y="5805264"/>
            <a:ext cx="648072" cy="144016"/>
          </a:xfrm>
          <a:prstGeom prst="rightArrow">
            <a:avLst/>
          </a:prstGeom>
          <a:solidFill>
            <a:schemeClr val="bg1"/>
          </a:solidFill>
          <a:ln>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pic>
        <p:nvPicPr>
          <p:cNvPr id="13" name="Рисунок 12" descr="шарж-смай-ика-знака-не-юбов-46948087.jpg"/>
          <p:cNvPicPr>
            <a:picLocks noChangeAspect="1"/>
          </p:cNvPicPr>
          <p:nvPr/>
        </p:nvPicPr>
        <p:blipFill>
          <a:blip r:embed="rId2" cstate="print">
            <a:clrChange>
              <a:clrFrom>
                <a:srgbClr val="FFFFFF"/>
              </a:clrFrom>
              <a:clrTo>
                <a:srgbClr val="FFFFFF">
                  <a:alpha val="0"/>
                </a:srgbClr>
              </a:clrTo>
            </a:clrChange>
          </a:blip>
          <a:stretch>
            <a:fillRect/>
          </a:stretch>
        </p:blipFill>
        <p:spPr>
          <a:xfrm>
            <a:off x="3275856" y="548680"/>
            <a:ext cx="2438400" cy="1862328"/>
          </a:xfrm>
          <a:prstGeom prst="rect">
            <a:avLst/>
          </a:prstGeom>
        </p:spPr>
      </p:pic>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Прямоугольник 8"/>
          <p:cNvSpPr/>
          <p:nvPr/>
        </p:nvSpPr>
        <p:spPr>
          <a:xfrm>
            <a:off x="0" y="0"/>
            <a:ext cx="9144000" cy="6858000"/>
          </a:xfrm>
          <a:prstGeom prst="rect">
            <a:avLst/>
          </a:prstGeom>
          <a:gradFill>
            <a:gsLst>
              <a:gs pos="15000">
                <a:srgbClr val="C6D7EC"/>
              </a:gs>
              <a:gs pos="50000">
                <a:srgbClr val="6D9EFF"/>
              </a:gs>
              <a:gs pos="86000">
                <a:schemeClr val="accent5">
                  <a:lumMod val="40000"/>
                  <a:lumOff val="60000"/>
                </a:schemeClr>
              </a:gs>
              <a:gs pos="100000">
                <a:srgbClr val="FFEBFA"/>
              </a:gs>
            </a:gsLst>
            <a:lin ang="13200000" scaled="0"/>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2" name="Скругленный прямоугольник 1"/>
          <p:cNvSpPr/>
          <p:nvPr/>
        </p:nvSpPr>
        <p:spPr>
          <a:xfrm>
            <a:off x="3131840" y="2780928"/>
            <a:ext cx="3024336" cy="864096"/>
          </a:xfrm>
          <a:prstGeom prst="roundRect">
            <a:avLst>
              <a:gd name="adj" fmla="val 5000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dirty="0" smtClean="0">
                <a:latin typeface="Arial Black" pitchFamily="34" charset="0"/>
              </a:rPr>
              <a:t>Правильно! </a:t>
            </a:r>
            <a:endParaRPr lang="ru-RU" dirty="0">
              <a:latin typeface="Arial Black" pitchFamily="34" charset="0"/>
            </a:endParaRPr>
          </a:p>
        </p:txBody>
      </p:sp>
      <p:sp>
        <p:nvSpPr>
          <p:cNvPr id="3" name="Скругленный прямоугольник 2">
            <a:hlinkClick r:id="" action="ppaction://hlinkshowjump?jump=nextslide"/>
          </p:cNvPr>
          <p:cNvSpPr/>
          <p:nvPr/>
        </p:nvSpPr>
        <p:spPr>
          <a:xfrm>
            <a:off x="4644008" y="5877272"/>
            <a:ext cx="4104456" cy="504056"/>
          </a:xfrm>
          <a:prstGeom prst="roundRect">
            <a:avLst>
              <a:gd name="adj" fmla="val 5000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dirty="0" smtClean="0">
                <a:solidFill>
                  <a:schemeClr val="bg1"/>
                </a:solidFill>
                <a:latin typeface="Arial Black" pitchFamily="34" charset="0"/>
              </a:rPr>
              <a:t>Продолжить </a:t>
            </a:r>
            <a:r>
              <a:rPr lang="ru-RU" dirty="0" smtClean="0">
                <a:latin typeface="Arial Black" pitchFamily="34" charset="0"/>
              </a:rPr>
              <a:t>тест</a:t>
            </a:r>
            <a:endParaRPr lang="ru-RU" dirty="0">
              <a:latin typeface="Arial Black" pitchFamily="34" charset="0"/>
            </a:endParaRPr>
          </a:p>
        </p:txBody>
      </p:sp>
      <p:sp>
        <p:nvSpPr>
          <p:cNvPr id="6" name="Стрелка вправо 5"/>
          <p:cNvSpPr/>
          <p:nvPr/>
        </p:nvSpPr>
        <p:spPr>
          <a:xfrm>
            <a:off x="7956376" y="6093296"/>
            <a:ext cx="648072" cy="144016"/>
          </a:xfrm>
          <a:prstGeom prst="rightArrow">
            <a:avLst/>
          </a:prstGeom>
          <a:solidFill>
            <a:schemeClr val="bg1"/>
          </a:solidFill>
          <a:ln>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pic>
        <p:nvPicPr>
          <p:cNvPr id="10" name="Рисунок 9" descr="e629428295793f65d6c1f9aa405c41de.png"/>
          <p:cNvPicPr>
            <a:picLocks noChangeAspect="1"/>
          </p:cNvPicPr>
          <p:nvPr/>
        </p:nvPicPr>
        <p:blipFill>
          <a:blip r:embed="rId2" cstate="print"/>
          <a:stretch>
            <a:fillRect/>
          </a:stretch>
        </p:blipFill>
        <p:spPr>
          <a:xfrm>
            <a:off x="2339752" y="404664"/>
            <a:ext cx="4558730" cy="2247619"/>
          </a:xfrm>
          <a:prstGeom prst="rect">
            <a:avLst/>
          </a:prstGeom>
        </p:spPr>
      </p:pic>
      <p:sp>
        <p:nvSpPr>
          <p:cNvPr id="7" name="Скругленный прямоугольник 6">
            <a:hlinkClick r:id="" action="ppaction://hlinkshowjump?jump=lastslideviewed"/>
          </p:cNvPr>
          <p:cNvSpPr/>
          <p:nvPr/>
        </p:nvSpPr>
        <p:spPr>
          <a:xfrm>
            <a:off x="395536" y="5877272"/>
            <a:ext cx="4104456" cy="504056"/>
          </a:xfrm>
          <a:prstGeom prst="roundRect">
            <a:avLst>
              <a:gd name="adj" fmla="val 5000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dirty="0" smtClean="0">
                <a:latin typeface="Arial Black" pitchFamily="34" charset="0"/>
              </a:rPr>
              <a:t>Вернуться</a:t>
            </a:r>
            <a:endParaRPr lang="ru-RU" dirty="0">
              <a:latin typeface="Arial Black" pitchFamily="34" charset="0"/>
            </a:endParaRPr>
          </a:p>
        </p:txBody>
      </p:sp>
      <p:sp>
        <p:nvSpPr>
          <p:cNvPr id="8" name="Стрелка вправо 7"/>
          <p:cNvSpPr/>
          <p:nvPr/>
        </p:nvSpPr>
        <p:spPr>
          <a:xfrm flipH="1">
            <a:off x="899592" y="6093296"/>
            <a:ext cx="648072" cy="144016"/>
          </a:xfrm>
          <a:prstGeom prst="rightArrow">
            <a:avLst/>
          </a:prstGeom>
          <a:solidFill>
            <a:schemeClr val="bg1"/>
          </a:solidFill>
          <a:ln>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1" name="TextBox 10"/>
          <p:cNvSpPr txBox="1"/>
          <p:nvPr/>
        </p:nvSpPr>
        <p:spPr>
          <a:xfrm>
            <a:off x="467544" y="3933056"/>
            <a:ext cx="8136904" cy="1323439"/>
          </a:xfrm>
          <a:prstGeom prst="rect">
            <a:avLst/>
          </a:prstGeom>
          <a:noFill/>
        </p:spPr>
        <p:txBody>
          <a:bodyPr wrap="square" rtlCol="0">
            <a:spAutoFit/>
          </a:bodyPr>
          <a:lstStyle/>
          <a:p>
            <a:pPr algn="just"/>
            <a:r>
              <a:rPr lang="ru-RU" sz="1600" b="1" dirty="0" smtClean="0">
                <a:latin typeface="Arial" pitchFamily="34" charset="0"/>
                <a:cs typeface="Arial" pitchFamily="34" charset="0"/>
              </a:rPr>
              <a:t>Комментарий: </a:t>
            </a:r>
            <a:r>
              <a:rPr lang="ru-RU" sz="1600" dirty="0" smtClean="0">
                <a:latin typeface="Arial" pitchFamily="34" charset="0"/>
                <a:cs typeface="Arial" pitchFamily="34" charset="0"/>
              </a:rPr>
              <a:t>о</a:t>
            </a:r>
            <a:r>
              <a:rPr lang="ru-RU" sz="1600" i="1" dirty="0" smtClean="0">
                <a:latin typeface="Arial" pitchFamily="34" charset="0"/>
                <a:cs typeface="Arial" pitchFamily="34" charset="0"/>
              </a:rPr>
              <a:t>бъясните </a:t>
            </a:r>
            <a:r>
              <a:rPr lang="ru-RU" sz="1600" i="1" dirty="0" smtClean="0">
                <a:latin typeface="Arial" pitchFamily="34" charset="0"/>
                <a:cs typeface="Arial" pitchFamily="34" charset="0"/>
              </a:rPr>
              <a:t>детям, что самые безопасные переходы там, где вообще не ездят автомобили. А это подземный и надземный пешеходные переходы. Поэтому, если у пешехода есть выбор, то лучше всего пересекать проезжую часть именно по ним. Ведь даже светофор не гарантирует нам 100% безопасности на проезжей </a:t>
            </a:r>
            <a:r>
              <a:rPr lang="ru-RU" sz="1600" i="1" dirty="0" smtClean="0">
                <a:latin typeface="Arial" pitchFamily="34" charset="0"/>
                <a:cs typeface="Arial" pitchFamily="34" charset="0"/>
              </a:rPr>
              <a:t>части.</a:t>
            </a:r>
            <a:endParaRPr lang="ru-RU" dirty="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 name="Рисунок 17" descr="img1.jpg"/>
          <p:cNvPicPr>
            <a:picLocks noChangeAspect="1"/>
          </p:cNvPicPr>
          <p:nvPr/>
        </p:nvPicPr>
        <p:blipFill>
          <a:blip r:embed="rId2" cstate="print"/>
          <a:stretch>
            <a:fillRect/>
          </a:stretch>
        </p:blipFill>
        <p:spPr>
          <a:xfrm>
            <a:off x="0" y="0"/>
            <a:ext cx="9144000" cy="6858000"/>
          </a:xfrm>
          <a:prstGeom prst="rect">
            <a:avLst/>
          </a:prstGeom>
        </p:spPr>
      </p:pic>
      <p:sp>
        <p:nvSpPr>
          <p:cNvPr id="2" name="Прямоугольник 1"/>
          <p:cNvSpPr/>
          <p:nvPr/>
        </p:nvSpPr>
        <p:spPr>
          <a:xfrm>
            <a:off x="323528" y="332656"/>
            <a:ext cx="8568952" cy="923330"/>
          </a:xfrm>
          <a:prstGeom prst="rect">
            <a:avLst/>
          </a:prstGeom>
        </p:spPr>
        <p:txBody>
          <a:bodyPr wrap="square">
            <a:spAutoFit/>
          </a:bodyPr>
          <a:lstStyle/>
          <a:p>
            <a:pPr algn="ctr"/>
            <a:r>
              <a:rPr lang="en-US" dirty="0" smtClean="0">
                <a:latin typeface="Arial Black" pitchFamily="34" charset="0"/>
              </a:rPr>
              <a:t>10</a:t>
            </a:r>
            <a:r>
              <a:rPr lang="ru-RU" dirty="0" smtClean="0">
                <a:latin typeface="Arial Black" pitchFamily="34" charset="0"/>
              </a:rPr>
              <a:t>. Ты вышел из автобуса, и тебе нужно перейти дорогу. </a:t>
            </a:r>
            <a:endParaRPr lang="en-US" dirty="0" smtClean="0">
              <a:latin typeface="Arial Black" pitchFamily="34" charset="0"/>
            </a:endParaRPr>
          </a:p>
          <a:p>
            <a:pPr algn="ctr"/>
            <a:r>
              <a:rPr lang="ru-RU" dirty="0" smtClean="0">
                <a:latin typeface="Arial Black" pitchFamily="34" charset="0"/>
              </a:rPr>
              <a:t>С какой стороны ты обойдешь автобус? </a:t>
            </a:r>
            <a:endParaRPr lang="en-US" dirty="0" smtClean="0">
              <a:latin typeface="Arial Black" pitchFamily="34" charset="0"/>
            </a:endParaRPr>
          </a:p>
          <a:p>
            <a:pPr algn="ctr"/>
            <a:r>
              <a:rPr lang="ru-RU" dirty="0" smtClean="0">
                <a:latin typeface="Arial" pitchFamily="34" charset="0"/>
                <a:cs typeface="Arial" pitchFamily="34" charset="0"/>
              </a:rPr>
              <a:t>Объясни родителям свой ответ.</a:t>
            </a:r>
            <a:r>
              <a:rPr lang="ru-RU" dirty="0" smtClean="0">
                <a:latin typeface="Arial Black" pitchFamily="34" charset="0"/>
              </a:rPr>
              <a:t>    </a:t>
            </a:r>
            <a:endParaRPr lang="ru-RU" dirty="0">
              <a:latin typeface="Arial Black" pitchFamily="34" charset="0"/>
            </a:endParaRPr>
          </a:p>
        </p:txBody>
      </p:sp>
      <p:sp>
        <p:nvSpPr>
          <p:cNvPr id="5" name="Овал 4">
            <a:hlinkClick r:id="rId3" action="ppaction://hlinksldjump"/>
          </p:cNvPr>
          <p:cNvSpPr/>
          <p:nvPr/>
        </p:nvSpPr>
        <p:spPr>
          <a:xfrm>
            <a:off x="1619672" y="5218167"/>
            <a:ext cx="360040" cy="36004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6" name="Овал 5">
            <a:hlinkClick r:id="rId4" action="ppaction://hlinksldjump"/>
          </p:cNvPr>
          <p:cNvSpPr/>
          <p:nvPr/>
        </p:nvSpPr>
        <p:spPr>
          <a:xfrm>
            <a:off x="1619672" y="6198403"/>
            <a:ext cx="360040" cy="36004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cxnSp>
        <p:nvCxnSpPr>
          <p:cNvPr id="10" name="Прямая соединительная линия 9"/>
          <p:cNvCxnSpPr/>
          <p:nvPr/>
        </p:nvCxnSpPr>
        <p:spPr>
          <a:xfrm>
            <a:off x="2123728" y="5362183"/>
            <a:ext cx="504056" cy="0"/>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12" name="Прямая соединительная линия 11"/>
          <p:cNvCxnSpPr/>
          <p:nvPr/>
        </p:nvCxnSpPr>
        <p:spPr>
          <a:xfrm>
            <a:off x="2123728" y="6414427"/>
            <a:ext cx="504056"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14" name="TextBox 13"/>
          <p:cNvSpPr txBox="1"/>
          <p:nvPr/>
        </p:nvSpPr>
        <p:spPr>
          <a:xfrm>
            <a:off x="2699792" y="5188550"/>
            <a:ext cx="6048672" cy="369332"/>
          </a:xfrm>
          <a:prstGeom prst="rect">
            <a:avLst/>
          </a:prstGeom>
          <a:noFill/>
        </p:spPr>
        <p:txBody>
          <a:bodyPr wrap="square" rtlCol="0">
            <a:spAutoFit/>
          </a:bodyPr>
          <a:lstStyle/>
          <a:p>
            <a:pPr algn="just"/>
            <a:r>
              <a:rPr lang="ru-RU" dirty="0" smtClean="0">
                <a:latin typeface="Arial" pitchFamily="34" charset="0"/>
                <a:cs typeface="Arial" pitchFamily="34" charset="0"/>
              </a:rPr>
              <a:t>Спереди.</a:t>
            </a:r>
            <a:endParaRPr lang="ru-RU" sz="2400" b="1" dirty="0">
              <a:latin typeface="Arial Black" pitchFamily="34" charset="0"/>
            </a:endParaRPr>
          </a:p>
        </p:txBody>
      </p:sp>
      <p:sp>
        <p:nvSpPr>
          <p:cNvPr id="7" name="Овал 6">
            <a:hlinkClick r:id="rId3" action="ppaction://hlinksldjump"/>
          </p:cNvPr>
          <p:cNvSpPr/>
          <p:nvPr/>
        </p:nvSpPr>
        <p:spPr>
          <a:xfrm>
            <a:off x="1619672" y="5722223"/>
            <a:ext cx="360040" cy="36004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cxnSp>
        <p:nvCxnSpPr>
          <p:cNvPr id="11" name="Прямая соединительная линия 10"/>
          <p:cNvCxnSpPr/>
          <p:nvPr/>
        </p:nvCxnSpPr>
        <p:spPr>
          <a:xfrm>
            <a:off x="2123728" y="5838363"/>
            <a:ext cx="504056"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15" name="TextBox 14"/>
          <p:cNvSpPr txBox="1"/>
          <p:nvPr/>
        </p:nvSpPr>
        <p:spPr>
          <a:xfrm>
            <a:off x="2699792" y="5664730"/>
            <a:ext cx="6048672" cy="369332"/>
          </a:xfrm>
          <a:prstGeom prst="rect">
            <a:avLst/>
          </a:prstGeom>
          <a:noFill/>
        </p:spPr>
        <p:txBody>
          <a:bodyPr wrap="square" rtlCol="0">
            <a:spAutoFit/>
          </a:bodyPr>
          <a:lstStyle/>
          <a:p>
            <a:pPr algn="just"/>
            <a:r>
              <a:rPr lang="ru-RU" dirty="0" smtClean="0">
                <a:latin typeface="Arial" pitchFamily="34" charset="0"/>
                <a:cs typeface="Arial" pitchFamily="34" charset="0"/>
              </a:rPr>
              <a:t>Сзади.</a:t>
            </a:r>
            <a:endParaRPr lang="ru-RU" sz="2400" b="1" dirty="0">
              <a:latin typeface="Arial Black" pitchFamily="34" charset="0"/>
            </a:endParaRPr>
          </a:p>
        </p:txBody>
      </p:sp>
      <p:sp>
        <p:nvSpPr>
          <p:cNvPr id="22" name="TextBox 21"/>
          <p:cNvSpPr txBox="1"/>
          <p:nvPr/>
        </p:nvSpPr>
        <p:spPr>
          <a:xfrm>
            <a:off x="2699792" y="6228020"/>
            <a:ext cx="5986951" cy="369332"/>
          </a:xfrm>
          <a:prstGeom prst="rect">
            <a:avLst/>
          </a:prstGeom>
          <a:noFill/>
        </p:spPr>
        <p:txBody>
          <a:bodyPr wrap="square" rtlCol="0">
            <a:spAutoFit/>
          </a:bodyPr>
          <a:lstStyle/>
          <a:p>
            <a:pPr algn="just"/>
            <a:r>
              <a:rPr lang="ru-RU" dirty="0" smtClean="0">
                <a:latin typeface="Arial" pitchFamily="34" charset="0"/>
                <a:cs typeface="Arial" pitchFamily="34" charset="0"/>
              </a:rPr>
              <a:t>Ни с какой. Подожду, когда автобус отъедет.</a:t>
            </a:r>
            <a:endParaRPr lang="ru-RU" dirty="0">
              <a:latin typeface="Arial" pitchFamily="34" charset="0"/>
              <a:cs typeface="Arial" pitchFamily="34" charset="0"/>
            </a:endParaRPr>
          </a:p>
        </p:txBody>
      </p:sp>
      <p:pic>
        <p:nvPicPr>
          <p:cNvPr id="48130" name="Picture 2" descr="Подпись отсутствует"/>
          <p:cNvPicPr>
            <a:picLocks noChangeAspect="1" noChangeArrowheads="1"/>
          </p:cNvPicPr>
          <p:nvPr/>
        </p:nvPicPr>
        <p:blipFill>
          <a:blip r:embed="rId5" cstate="print"/>
          <a:srcRect/>
          <a:stretch>
            <a:fillRect/>
          </a:stretch>
        </p:blipFill>
        <p:spPr bwMode="auto">
          <a:xfrm>
            <a:off x="1907704" y="1298536"/>
            <a:ext cx="5328592" cy="3766019"/>
          </a:xfrm>
          <a:prstGeom prst="rect">
            <a:avLst/>
          </a:prstGeom>
          <a:noFill/>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Прямоугольник 10"/>
          <p:cNvSpPr/>
          <p:nvPr/>
        </p:nvSpPr>
        <p:spPr>
          <a:xfrm>
            <a:off x="0" y="0"/>
            <a:ext cx="9144000" cy="6858000"/>
          </a:xfrm>
          <a:prstGeom prst="rect">
            <a:avLst/>
          </a:prstGeom>
          <a:gradFill>
            <a:gsLst>
              <a:gs pos="15000">
                <a:srgbClr val="C6D7EC"/>
              </a:gs>
              <a:gs pos="50000">
                <a:srgbClr val="6D9EFF"/>
              </a:gs>
              <a:gs pos="86000">
                <a:schemeClr val="accent5">
                  <a:lumMod val="40000"/>
                  <a:lumOff val="60000"/>
                </a:schemeClr>
              </a:gs>
              <a:gs pos="100000">
                <a:srgbClr val="FFEBFA"/>
              </a:gs>
            </a:gsLst>
            <a:lin ang="13200000" scaled="0"/>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2" name="Скругленный прямоугольник 1"/>
          <p:cNvSpPr/>
          <p:nvPr/>
        </p:nvSpPr>
        <p:spPr>
          <a:xfrm>
            <a:off x="3059832" y="2636912"/>
            <a:ext cx="3024336" cy="864096"/>
          </a:xfrm>
          <a:prstGeom prst="roundRect">
            <a:avLst>
              <a:gd name="adj" fmla="val 5000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dirty="0" smtClean="0">
                <a:latin typeface="Arial Black" pitchFamily="34" charset="0"/>
              </a:rPr>
              <a:t>Неверно …</a:t>
            </a:r>
            <a:endParaRPr lang="ru-RU" dirty="0">
              <a:latin typeface="Arial Black" pitchFamily="34" charset="0"/>
            </a:endParaRPr>
          </a:p>
        </p:txBody>
      </p:sp>
      <p:sp>
        <p:nvSpPr>
          <p:cNvPr id="4" name="Скругленный прямоугольник 3">
            <a:hlinkClick r:id="" action="ppaction://hlinkshowjump?jump=lastslideviewed"/>
          </p:cNvPr>
          <p:cNvSpPr/>
          <p:nvPr/>
        </p:nvSpPr>
        <p:spPr>
          <a:xfrm>
            <a:off x="755576" y="5661248"/>
            <a:ext cx="2736304" cy="504056"/>
          </a:xfrm>
          <a:prstGeom prst="roundRect">
            <a:avLst>
              <a:gd name="adj" fmla="val 5000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dirty="0" smtClean="0">
                <a:latin typeface="Arial Black" pitchFamily="34" charset="0"/>
              </a:rPr>
              <a:t>Ещё раз</a:t>
            </a:r>
            <a:endParaRPr lang="ru-RU" dirty="0">
              <a:latin typeface="Arial Black" pitchFamily="34" charset="0"/>
            </a:endParaRPr>
          </a:p>
        </p:txBody>
      </p:sp>
      <p:sp>
        <p:nvSpPr>
          <p:cNvPr id="7" name="Стрелка вправо 6"/>
          <p:cNvSpPr/>
          <p:nvPr/>
        </p:nvSpPr>
        <p:spPr>
          <a:xfrm flipH="1">
            <a:off x="827584" y="5805264"/>
            <a:ext cx="648072" cy="144016"/>
          </a:xfrm>
          <a:prstGeom prst="rightArrow">
            <a:avLst/>
          </a:prstGeom>
          <a:solidFill>
            <a:schemeClr val="bg1"/>
          </a:solidFill>
          <a:ln>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pic>
        <p:nvPicPr>
          <p:cNvPr id="13" name="Рисунок 12" descr="шарж-смай-ика-знака-не-юбов-46948087.jpg"/>
          <p:cNvPicPr>
            <a:picLocks noChangeAspect="1"/>
          </p:cNvPicPr>
          <p:nvPr/>
        </p:nvPicPr>
        <p:blipFill>
          <a:blip r:embed="rId2" cstate="print">
            <a:clrChange>
              <a:clrFrom>
                <a:srgbClr val="FFFFFF"/>
              </a:clrFrom>
              <a:clrTo>
                <a:srgbClr val="FFFFFF">
                  <a:alpha val="0"/>
                </a:srgbClr>
              </a:clrTo>
            </a:clrChange>
          </a:blip>
          <a:stretch>
            <a:fillRect/>
          </a:stretch>
        </p:blipFill>
        <p:spPr>
          <a:xfrm>
            <a:off x="3275856" y="548680"/>
            <a:ext cx="2438400" cy="1862328"/>
          </a:xfrm>
          <a:prstGeom prst="rect">
            <a:avLst/>
          </a:prstGeom>
        </p:spPr>
      </p:pic>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Прямоугольник 10"/>
          <p:cNvSpPr/>
          <p:nvPr/>
        </p:nvSpPr>
        <p:spPr>
          <a:xfrm>
            <a:off x="0" y="0"/>
            <a:ext cx="9144000" cy="6858000"/>
          </a:xfrm>
          <a:prstGeom prst="rect">
            <a:avLst/>
          </a:prstGeom>
          <a:gradFill>
            <a:gsLst>
              <a:gs pos="15000">
                <a:srgbClr val="C6D7EC"/>
              </a:gs>
              <a:gs pos="50000">
                <a:srgbClr val="6D9EFF"/>
              </a:gs>
              <a:gs pos="86000">
                <a:schemeClr val="accent5">
                  <a:lumMod val="40000"/>
                  <a:lumOff val="60000"/>
                </a:schemeClr>
              </a:gs>
              <a:gs pos="100000">
                <a:srgbClr val="FFEBFA"/>
              </a:gs>
            </a:gsLst>
            <a:lin ang="13200000" scaled="0"/>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2" name="Скругленный прямоугольник 1"/>
          <p:cNvSpPr/>
          <p:nvPr/>
        </p:nvSpPr>
        <p:spPr>
          <a:xfrm>
            <a:off x="3059832" y="2636912"/>
            <a:ext cx="3024336" cy="864096"/>
          </a:xfrm>
          <a:prstGeom prst="roundRect">
            <a:avLst>
              <a:gd name="adj" fmla="val 5000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dirty="0" smtClean="0">
                <a:latin typeface="Arial Black" pitchFamily="34" charset="0"/>
              </a:rPr>
              <a:t>Неверно …</a:t>
            </a:r>
            <a:endParaRPr lang="ru-RU" dirty="0">
              <a:latin typeface="Arial Black" pitchFamily="34" charset="0"/>
            </a:endParaRPr>
          </a:p>
        </p:txBody>
      </p:sp>
      <p:sp>
        <p:nvSpPr>
          <p:cNvPr id="4" name="Скругленный прямоугольник 3">
            <a:hlinkClick r:id="" action="ppaction://hlinkshowjump?jump=lastslideviewed"/>
          </p:cNvPr>
          <p:cNvSpPr/>
          <p:nvPr/>
        </p:nvSpPr>
        <p:spPr>
          <a:xfrm>
            <a:off x="755576" y="5661248"/>
            <a:ext cx="2736304" cy="504056"/>
          </a:xfrm>
          <a:prstGeom prst="roundRect">
            <a:avLst>
              <a:gd name="adj" fmla="val 5000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dirty="0" smtClean="0">
                <a:latin typeface="Arial Black" pitchFamily="34" charset="0"/>
              </a:rPr>
              <a:t>Ещё раз</a:t>
            </a:r>
            <a:endParaRPr lang="ru-RU" dirty="0">
              <a:latin typeface="Arial Black" pitchFamily="34" charset="0"/>
            </a:endParaRPr>
          </a:p>
        </p:txBody>
      </p:sp>
      <p:sp>
        <p:nvSpPr>
          <p:cNvPr id="7" name="Стрелка вправо 6"/>
          <p:cNvSpPr/>
          <p:nvPr/>
        </p:nvSpPr>
        <p:spPr>
          <a:xfrm flipH="1">
            <a:off x="827584" y="5805264"/>
            <a:ext cx="648072" cy="144016"/>
          </a:xfrm>
          <a:prstGeom prst="rightArrow">
            <a:avLst/>
          </a:prstGeom>
          <a:solidFill>
            <a:schemeClr val="bg1"/>
          </a:solidFill>
          <a:ln>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pic>
        <p:nvPicPr>
          <p:cNvPr id="13" name="Рисунок 12" descr="шарж-смай-ика-знака-не-юбов-46948087.jpg"/>
          <p:cNvPicPr>
            <a:picLocks noChangeAspect="1"/>
          </p:cNvPicPr>
          <p:nvPr/>
        </p:nvPicPr>
        <p:blipFill>
          <a:blip r:embed="rId2" cstate="print">
            <a:clrChange>
              <a:clrFrom>
                <a:srgbClr val="FFFFFF"/>
              </a:clrFrom>
              <a:clrTo>
                <a:srgbClr val="FFFFFF">
                  <a:alpha val="0"/>
                </a:srgbClr>
              </a:clrTo>
            </a:clrChange>
          </a:blip>
          <a:stretch>
            <a:fillRect/>
          </a:stretch>
        </p:blipFill>
        <p:spPr>
          <a:xfrm>
            <a:off x="3275856" y="548680"/>
            <a:ext cx="2438400" cy="1862328"/>
          </a:xfrm>
          <a:prstGeom prst="rect">
            <a:avLst/>
          </a:prstGeom>
        </p:spPr>
      </p:pic>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Прямоугольник 8"/>
          <p:cNvSpPr/>
          <p:nvPr/>
        </p:nvSpPr>
        <p:spPr>
          <a:xfrm>
            <a:off x="0" y="0"/>
            <a:ext cx="9144000" cy="6858000"/>
          </a:xfrm>
          <a:prstGeom prst="rect">
            <a:avLst/>
          </a:prstGeom>
          <a:gradFill>
            <a:gsLst>
              <a:gs pos="15000">
                <a:srgbClr val="C6D7EC"/>
              </a:gs>
              <a:gs pos="50000">
                <a:srgbClr val="6D9EFF"/>
              </a:gs>
              <a:gs pos="86000">
                <a:schemeClr val="accent5">
                  <a:lumMod val="40000"/>
                  <a:lumOff val="60000"/>
                </a:schemeClr>
              </a:gs>
              <a:gs pos="100000">
                <a:srgbClr val="FFEBFA"/>
              </a:gs>
            </a:gsLst>
            <a:lin ang="13200000" scaled="0"/>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2" name="Скругленный прямоугольник 1"/>
          <p:cNvSpPr/>
          <p:nvPr/>
        </p:nvSpPr>
        <p:spPr>
          <a:xfrm>
            <a:off x="3131840" y="2780928"/>
            <a:ext cx="3024336" cy="864096"/>
          </a:xfrm>
          <a:prstGeom prst="roundRect">
            <a:avLst>
              <a:gd name="adj" fmla="val 5000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dirty="0" smtClean="0">
                <a:latin typeface="Arial Black" pitchFamily="34" charset="0"/>
              </a:rPr>
              <a:t>Правильно! </a:t>
            </a:r>
            <a:endParaRPr lang="ru-RU" dirty="0">
              <a:latin typeface="Arial Black" pitchFamily="34" charset="0"/>
            </a:endParaRPr>
          </a:p>
        </p:txBody>
      </p:sp>
      <p:sp>
        <p:nvSpPr>
          <p:cNvPr id="3" name="Скругленный прямоугольник 2">
            <a:hlinkClick r:id="" action="ppaction://hlinkshowjump?jump=nextslide"/>
          </p:cNvPr>
          <p:cNvSpPr/>
          <p:nvPr/>
        </p:nvSpPr>
        <p:spPr>
          <a:xfrm>
            <a:off x="4644008" y="5877272"/>
            <a:ext cx="4104456" cy="504056"/>
          </a:xfrm>
          <a:prstGeom prst="roundRect">
            <a:avLst>
              <a:gd name="adj" fmla="val 5000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dirty="0" smtClean="0">
                <a:solidFill>
                  <a:schemeClr val="bg1"/>
                </a:solidFill>
                <a:latin typeface="Arial Black" pitchFamily="34" charset="0"/>
              </a:rPr>
              <a:t>Продолжить </a:t>
            </a:r>
            <a:r>
              <a:rPr lang="ru-RU" dirty="0" smtClean="0">
                <a:latin typeface="Arial Black" pitchFamily="34" charset="0"/>
              </a:rPr>
              <a:t>тест</a:t>
            </a:r>
            <a:endParaRPr lang="ru-RU" dirty="0">
              <a:latin typeface="Arial Black" pitchFamily="34" charset="0"/>
            </a:endParaRPr>
          </a:p>
        </p:txBody>
      </p:sp>
      <p:sp>
        <p:nvSpPr>
          <p:cNvPr id="6" name="Стрелка вправо 5"/>
          <p:cNvSpPr/>
          <p:nvPr/>
        </p:nvSpPr>
        <p:spPr>
          <a:xfrm>
            <a:off x="7956376" y="6093296"/>
            <a:ext cx="648072" cy="144016"/>
          </a:xfrm>
          <a:prstGeom prst="rightArrow">
            <a:avLst/>
          </a:prstGeom>
          <a:solidFill>
            <a:schemeClr val="bg1"/>
          </a:solidFill>
          <a:ln>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pic>
        <p:nvPicPr>
          <p:cNvPr id="10" name="Рисунок 9" descr="e629428295793f65d6c1f9aa405c41de.png"/>
          <p:cNvPicPr>
            <a:picLocks noChangeAspect="1"/>
          </p:cNvPicPr>
          <p:nvPr/>
        </p:nvPicPr>
        <p:blipFill>
          <a:blip r:embed="rId2" cstate="print"/>
          <a:stretch>
            <a:fillRect/>
          </a:stretch>
        </p:blipFill>
        <p:spPr>
          <a:xfrm>
            <a:off x="2339752" y="404664"/>
            <a:ext cx="4558730" cy="2247619"/>
          </a:xfrm>
          <a:prstGeom prst="rect">
            <a:avLst/>
          </a:prstGeom>
        </p:spPr>
      </p:pic>
      <p:sp>
        <p:nvSpPr>
          <p:cNvPr id="7" name="TextBox 6"/>
          <p:cNvSpPr txBox="1"/>
          <p:nvPr/>
        </p:nvSpPr>
        <p:spPr>
          <a:xfrm>
            <a:off x="467544" y="4149080"/>
            <a:ext cx="8208912" cy="830997"/>
          </a:xfrm>
          <a:prstGeom prst="rect">
            <a:avLst/>
          </a:prstGeom>
          <a:noFill/>
        </p:spPr>
        <p:txBody>
          <a:bodyPr wrap="square" rtlCol="0">
            <a:spAutoFit/>
          </a:bodyPr>
          <a:lstStyle/>
          <a:p>
            <a:pPr algn="just"/>
            <a:r>
              <a:rPr lang="ru-RU" sz="1600" b="1" dirty="0" smtClean="0">
                <a:latin typeface="Arial" pitchFamily="34" charset="0"/>
                <a:cs typeface="Arial" pitchFamily="34" charset="0"/>
              </a:rPr>
              <a:t>Комментарий: </a:t>
            </a:r>
            <a:r>
              <a:rPr lang="ru-RU" sz="1600" dirty="0" smtClean="0">
                <a:latin typeface="Arial" pitchFamily="34" charset="0"/>
                <a:cs typeface="Arial" pitchFamily="34" charset="0"/>
              </a:rPr>
              <a:t>а</a:t>
            </a:r>
            <a:r>
              <a:rPr lang="ru-RU" sz="1600" i="1" dirty="0" smtClean="0">
                <a:latin typeface="Arial" pitchFamily="34" charset="0"/>
                <a:cs typeface="Arial" pitchFamily="34" charset="0"/>
              </a:rPr>
              <a:t>втобус </a:t>
            </a:r>
            <a:r>
              <a:rPr lang="ru-RU" sz="1600" i="1" dirty="0" smtClean="0">
                <a:latin typeface="Arial" pitchFamily="34" charset="0"/>
                <a:cs typeface="Arial" pitchFamily="34" charset="0"/>
              </a:rPr>
              <a:t>на остановке - это дорожная "ловушка" закрытого обзора. </a:t>
            </a:r>
            <a:r>
              <a:rPr lang="ru-RU" sz="1600" i="1" dirty="0" smtClean="0">
                <a:latin typeface="Arial" pitchFamily="34" charset="0"/>
                <a:cs typeface="Arial" pitchFamily="34" charset="0"/>
              </a:rPr>
              <a:t>Помним </a:t>
            </a:r>
            <a:r>
              <a:rPr lang="ru-RU" sz="1600" i="1" dirty="0" smtClean="0">
                <a:latin typeface="Arial" pitchFamily="34" charset="0"/>
                <a:cs typeface="Arial" pitchFamily="34" charset="0"/>
              </a:rPr>
              <a:t>и напоминаем детям, что обход автобуса с любой стороны опасен</a:t>
            </a:r>
            <a:r>
              <a:rPr lang="ru-RU" sz="1600" i="1" dirty="0" smtClean="0">
                <a:latin typeface="Arial" pitchFamily="34" charset="0"/>
                <a:cs typeface="Arial" pitchFamily="34" charset="0"/>
              </a:rPr>
              <a:t>!</a:t>
            </a:r>
            <a:endParaRPr lang="ru-RU" sz="1600" i="1" dirty="0" smtClean="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Прямоугольник 11"/>
          <p:cNvSpPr/>
          <p:nvPr/>
        </p:nvSpPr>
        <p:spPr>
          <a:xfrm>
            <a:off x="0" y="0"/>
            <a:ext cx="9144000" cy="6858000"/>
          </a:xfrm>
          <a:prstGeom prst="rect">
            <a:avLst/>
          </a:prstGeom>
          <a:gradFill>
            <a:gsLst>
              <a:gs pos="15000">
                <a:srgbClr val="C6D7EC"/>
              </a:gs>
              <a:gs pos="50000">
                <a:srgbClr val="6D9EFF"/>
              </a:gs>
              <a:gs pos="86000">
                <a:schemeClr val="accent5">
                  <a:lumMod val="40000"/>
                  <a:lumOff val="60000"/>
                </a:schemeClr>
              </a:gs>
              <a:gs pos="100000">
                <a:srgbClr val="FFEBFA"/>
              </a:gs>
            </a:gsLst>
            <a:lin ang="13200000" scaled="0"/>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2" name="Прямоугольник 1"/>
          <p:cNvSpPr/>
          <p:nvPr/>
        </p:nvSpPr>
        <p:spPr>
          <a:xfrm>
            <a:off x="0" y="404664"/>
            <a:ext cx="9144000" cy="646331"/>
          </a:xfrm>
          <a:prstGeom prst="rect">
            <a:avLst/>
          </a:prstGeom>
        </p:spPr>
        <p:txBody>
          <a:bodyPr wrap="square">
            <a:spAutoFit/>
          </a:bodyPr>
          <a:lstStyle/>
          <a:p>
            <a:pPr algn="ctr"/>
            <a:r>
              <a:rPr lang="ru-RU" dirty="0" smtClean="0">
                <a:latin typeface="Arial Black" pitchFamily="34" charset="0"/>
              </a:rPr>
              <a:t>11. До твоего детского сада ехать всего 10 минут на машине. Можно ли тебе и родителям не пристегиваться в этой поездке?</a:t>
            </a:r>
            <a:endParaRPr lang="ru-RU" dirty="0">
              <a:latin typeface="Arial Black" pitchFamily="34" charset="0"/>
            </a:endParaRPr>
          </a:p>
        </p:txBody>
      </p:sp>
      <p:sp>
        <p:nvSpPr>
          <p:cNvPr id="6" name="TextBox 5"/>
          <p:cNvSpPr txBox="1"/>
          <p:nvPr/>
        </p:nvSpPr>
        <p:spPr>
          <a:xfrm>
            <a:off x="2699792" y="4490536"/>
            <a:ext cx="4176464" cy="369332"/>
          </a:xfrm>
          <a:prstGeom prst="rect">
            <a:avLst/>
          </a:prstGeom>
          <a:noFill/>
        </p:spPr>
        <p:txBody>
          <a:bodyPr wrap="square" rtlCol="0">
            <a:spAutoFit/>
          </a:bodyPr>
          <a:lstStyle/>
          <a:p>
            <a:r>
              <a:rPr lang="ru-RU" dirty="0" smtClean="0">
                <a:latin typeface="Arial" pitchFamily="34" charset="0"/>
                <a:cs typeface="Arial" pitchFamily="34" charset="0"/>
              </a:rPr>
              <a:t>Да.</a:t>
            </a:r>
            <a:endParaRPr lang="ru-RU" dirty="0">
              <a:latin typeface="Arial" pitchFamily="34" charset="0"/>
              <a:cs typeface="Arial" pitchFamily="34" charset="0"/>
            </a:endParaRPr>
          </a:p>
        </p:txBody>
      </p:sp>
      <p:sp>
        <p:nvSpPr>
          <p:cNvPr id="7" name="TextBox 6"/>
          <p:cNvSpPr txBox="1"/>
          <p:nvPr/>
        </p:nvSpPr>
        <p:spPr>
          <a:xfrm>
            <a:off x="2699792" y="5147900"/>
            <a:ext cx="4032448" cy="369332"/>
          </a:xfrm>
          <a:prstGeom prst="rect">
            <a:avLst/>
          </a:prstGeom>
          <a:noFill/>
        </p:spPr>
        <p:txBody>
          <a:bodyPr wrap="square" rtlCol="0">
            <a:spAutoFit/>
          </a:bodyPr>
          <a:lstStyle/>
          <a:p>
            <a:r>
              <a:rPr lang="ru-RU" dirty="0" smtClean="0">
                <a:latin typeface="Arial" pitchFamily="34" charset="0"/>
                <a:cs typeface="Arial" pitchFamily="34" charset="0"/>
              </a:rPr>
              <a:t>Нет.</a:t>
            </a:r>
            <a:endParaRPr lang="ru-RU" dirty="0">
              <a:latin typeface="Arial" pitchFamily="34" charset="0"/>
              <a:cs typeface="Arial" pitchFamily="34" charset="0"/>
            </a:endParaRPr>
          </a:p>
        </p:txBody>
      </p:sp>
      <p:sp>
        <p:nvSpPr>
          <p:cNvPr id="8" name="TextBox 7"/>
          <p:cNvSpPr txBox="1"/>
          <p:nvPr/>
        </p:nvSpPr>
        <p:spPr>
          <a:xfrm>
            <a:off x="2699792" y="6300028"/>
            <a:ext cx="5328592" cy="369332"/>
          </a:xfrm>
          <a:prstGeom prst="rect">
            <a:avLst/>
          </a:prstGeom>
          <a:noFill/>
        </p:spPr>
        <p:txBody>
          <a:bodyPr wrap="square" rtlCol="0">
            <a:spAutoFit/>
          </a:bodyPr>
          <a:lstStyle/>
          <a:p>
            <a:r>
              <a:rPr lang="ru-RU" dirty="0" smtClean="0">
                <a:latin typeface="Arial" pitchFamily="34" charset="0"/>
                <a:cs typeface="Arial" pitchFamily="34" charset="0"/>
              </a:rPr>
              <a:t>Иногда, ничего страшного.</a:t>
            </a:r>
            <a:endParaRPr lang="ru-RU" dirty="0">
              <a:latin typeface="Arial" pitchFamily="34" charset="0"/>
              <a:cs typeface="Arial" pitchFamily="34" charset="0"/>
            </a:endParaRPr>
          </a:p>
        </p:txBody>
      </p:sp>
      <p:sp>
        <p:nvSpPr>
          <p:cNvPr id="9" name="Овал 8">
            <a:hlinkClick r:id="rId2" action="ppaction://hlinksldjump"/>
          </p:cNvPr>
          <p:cNvSpPr/>
          <p:nvPr/>
        </p:nvSpPr>
        <p:spPr>
          <a:xfrm>
            <a:off x="2339752" y="4499828"/>
            <a:ext cx="360040" cy="36004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0" name="Овал 9">
            <a:hlinkClick r:id="rId3" action="ppaction://hlinksldjump"/>
          </p:cNvPr>
          <p:cNvSpPr/>
          <p:nvPr/>
        </p:nvSpPr>
        <p:spPr>
          <a:xfrm>
            <a:off x="2339752" y="5147900"/>
            <a:ext cx="360040" cy="36004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1" name="Овал 10">
            <a:hlinkClick r:id="rId2" action="ppaction://hlinksldjump"/>
          </p:cNvPr>
          <p:cNvSpPr/>
          <p:nvPr/>
        </p:nvSpPr>
        <p:spPr>
          <a:xfrm>
            <a:off x="2339752" y="6300028"/>
            <a:ext cx="360040" cy="36004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4" name="TextBox 13"/>
          <p:cNvSpPr txBox="1"/>
          <p:nvPr/>
        </p:nvSpPr>
        <p:spPr>
          <a:xfrm>
            <a:off x="2699792" y="5723964"/>
            <a:ext cx="4032448" cy="369332"/>
          </a:xfrm>
          <a:prstGeom prst="rect">
            <a:avLst/>
          </a:prstGeom>
          <a:noFill/>
        </p:spPr>
        <p:txBody>
          <a:bodyPr wrap="square" rtlCol="0">
            <a:spAutoFit/>
          </a:bodyPr>
          <a:lstStyle/>
          <a:p>
            <a:r>
              <a:rPr lang="ru-RU" dirty="0" smtClean="0">
                <a:latin typeface="Arial" pitchFamily="34" charset="0"/>
                <a:cs typeface="Arial" pitchFamily="34" charset="0"/>
              </a:rPr>
              <a:t>Если ехать медленно, то можно.</a:t>
            </a:r>
            <a:endParaRPr lang="ru-RU" dirty="0">
              <a:latin typeface="Arial" pitchFamily="34" charset="0"/>
              <a:cs typeface="Arial" pitchFamily="34" charset="0"/>
            </a:endParaRPr>
          </a:p>
        </p:txBody>
      </p:sp>
      <p:sp>
        <p:nvSpPr>
          <p:cNvPr id="15" name="Овал 14">
            <a:hlinkClick r:id="rId2" action="ppaction://hlinksldjump"/>
          </p:cNvPr>
          <p:cNvSpPr/>
          <p:nvPr/>
        </p:nvSpPr>
        <p:spPr>
          <a:xfrm>
            <a:off x="2339752" y="5723964"/>
            <a:ext cx="360040" cy="36004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pic>
        <p:nvPicPr>
          <p:cNvPr id="16" name="Рисунок 15" descr="kisspng-traffic-code-car-road-traffic-safety-child-traffic-light-5ace7799de6d28.5487833215234804739111.jpg"/>
          <p:cNvPicPr>
            <a:picLocks noChangeAspect="1"/>
          </p:cNvPicPr>
          <p:nvPr/>
        </p:nvPicPr>
        <p:blipFill>
          <a:blip r:embed="rId4" cstate="print">
            <a:clrChange>
              <a:clrFrom>
                <a:srgbClr val="EFEFEF"/>
              </a:clrFrom>
              <a:clrTo>
                <a:srgbClr val="EFEFEF">
                  <a:alpha val="0"/>
                </a:srgbClr>
              </a:clrTo>
            </a:clrChange>
          </a:blip>
          <a:stretch>
            <a:fillRect/>
          </a:stretch>
        </p:blipFill>
        <p:spPr>
          <a:xfrm>
            <a:off x="6859313" y="4221088"/>
            <a:ext cx="1817143" cy="2376264"/>
          </a:xfrm>
          <a:prstGeom prst="rect">
            <a:avLst/>
          </a:prstGeom>
        </p:spPr>
      </p:pic>
      <p:pic>
        <p:nvPicPr>
          <p:cNvPr id="51202" name="Picture 2" descr="Подпись отсутствует"/>
          <p:cNvPicPr>
            <a:picLocks noChangeAspect="1" noChangeArrowheads="1"/>
          </p:cNvPicPr>
          <p:nvPr/>
        </p:nvPicPr>
        <p:blipFill>
          <a:blip r:embed="rId5" cstate="print"/>
          <a:srcRect/>
          <a:stretch>
            <a:fillRect/>
          </a:stretch>
        </p:blipFill>
        <p:spPr bwMode="auto">
          <a:xfrm>
            <a:off x="1960145" y="1052737"/>
            <a:ext cx="5204143" cy="3312368"/>
          </a:xfrm>
          <a:prstGeom prst="rect">
            <a:avLst/>
          </a:prstGeom>
          <a:noFill/>
        </p:spPr>
      </p:pic>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Прямоугольник 10"/>
          <p:cNvSpPr/>
          <p:nvPr/>
        </p:nvSpPr>
        <p:spPr>
          <a:xfrm>
            <a:off x="0" y="0"/>
            <a:ext cx="9144000" cy="6858000"/>
          </a:xfrm>
          <a:prstGeom prst="rect">
            <a:avLst/>
          </a:prstGeom>
          <a:gradFill>
            <a:gsLst>
              <a:gs pos="15000">
                <a:srgbClr val="C6D7EC"/>
              </a:gs>
              <a:gs pos="50000">
                <a:srgbClr val="6D9EFF"/>
              </a:gs>
              <a:gs pos="86000">
                <a:schemeClr val="accent5">
                  <a:lumMod val="40000"/>
                  <a:lumOff val="60000"/>
                </a:schemeClr>
              </a:gs>
              <a:gs pos="100000">
                <a:srgbClr val="FFEBFA"/>
              </a:gs>
            </a:gsLst>
            <a:lin ang="13200000" scaled="0"/>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2" name="Скругленный прямоугольник 1"/>
          <p:cNvSpPr/>
          <p:nvPr/>
        </p:nvSpPr>
        <p:spPr>
          <a:xfrm>
            <a:off x="3059832" y="2636912"/>
            <a:ext cx="3024336" cy="864096"/>
          </a:xfrm>
          <a:prstGeom prst="roundRect">
            <a:avLst>
              <a:gd name="adj" fmla="val 5000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dirty="0" smtClean="0">
                <a:latin typeface="Arial Black" pitchFamily="34" charset="0"/>
              </a:rPr>
              <a:t>Неверно …</a:t>
            </a:r>
            <a:endParaRPr lang="ru-RU" dirty="0">
              <a:latin typeface="Arial Black" pitchFamily="34" charset="0"/>
            </a:endParaRPr>
          </a:p>
        </p:txBody>
      </p:sp>
      <p:sp>
        <p:nvSpPr>
          <p:cNvPr id="4" name="Скругленный прямоугольник 3">
            <a:hlinkClick r:id="" action="ppaction://hlinkshowjump?jump=lastslideviewed"/>
          </p:cNvPr>
          <p:cNvSpPr/>
          <p:nvPr/>
        </p:nvSpPr>
        <p:spPr>
          <a:xfrm>
            <a:off x="755576" y="5661248"/>
            <a:ext cx="2736304" cy="504056"/>
          </a:xfrm>
          <a:prstGeom prst="roundRect">
            <a:avLst>
              <a:gd name="adj" fmla="val 5000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dirty="0" smtClean="0">
                <a:latin typeface="Arial Black" pitchFamily="34" charset="0"/>
              </a:rPr>
              <a:t>Ещё раз</a:t>
            </a:r>
            <a:endParaRPr lang="ru-RU" dirty="0">
              <a:latin typeface="Arial Black" pitchFamily="34" charset="0"/>
            </a:endParaRPr>
          </a:p>
        </p:txBody>
      </p:sp>
      <p:sp>
        <p:nvSpPr>
          <p:cNvPr id="7" name="Стрелка вправо 6"/>
          <p:cNvSpPr/>
          <p:nvPr/>
        </p:nvSpPr>
        <p:spPr>
          <a:xfrm flipH="1">
            <a:off x="827584" y="5805264"/>
            <a:ext cx="648072" cy="144016"/>
          </a:xfrm>
          <a:prstGeom prst="rightArrow">
            <a:avLst/>
          </a:prstGeom>
          <a:solidFill>
            <a:schemeClr val="bg1"/>
          </a:solidFill>
          <a:ln>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pic>
        <p:nvPicPr>
          <p:cNvPr id="13" name="Рисунок 12" descr="шарж-смай-ика-знака-не-юбов-46948087.jpg"/>
          <p:cNvPicPr>
            <a:picLocks noChangeAspect="1"/>
          </p:cNvPicPr>
          <p:nvPr/>
        </p:nvPicPr>
        <p:blipFill>
          <a:blip r:embed="rId2" cstate="print">
            <a:clrChange>
              <a:clrFrom>
                <a:srgbClr val="FFFFFF"/>
              </a:clrFrom>
              <a:clrTo>
                <a:srgbClr val="FFFFFF">
                  <a:alpha val="0"/>
                </a:srgbClr>
              </a:clrTo>
            </a:clrChange>
          </a:blip>
          <a:stretch>
            <a:fillRect/>
          </a:stretch>
        </p:blipFill>
        <p:spPr>
          <a:xfrm>
            <a:off x="3275856" y="548680"/>
            <a:ext cx="2438400" cy="1862328"/>
          </a:xfrm>
          <a:prstGeom prst="rect">
            <a:avLst/>
          </a:prstGeom>
        </p:spPr>
      </p:pic>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Прямоугольник 8"/>
          <p:cNvSpPr/>
          <p:nvPr/>
        </p:nvSpPr>
        <p:spPr>
          <a:xfrm>
            <a:off x="0" y="0"/>
            <a:ext cx="9144000" cy="6858000"/>
          </a:xfrm>
          <a:prstGeom prst="rect">
            <a:avLst/>
          </a:prstGeom>
          <a:gradFill>
            <a:gsLst>
              <a:gs pos="15000">
                <a:srgbClr val="C6D7EC"/>
              </a:gs>
              <a:gs pos="50000">
                <a:srgbClr val="6D9EFF"/>
              </a:gs>
              <a:gs pos="86000">
                <a:schemeClr val="accent5">
                  <a:lumMod val="40000"/>
                  <a:lumOff val="60000"/>
                </a:schemeClr>
              </a:gs>
              <a:gs pos="100000">
                <a:srgbClr val="FFEBFA"/>
              </a:gs>
            </a:gsLst>
            <a:lin ang="13200000" scaled="0"/>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2" name="Скругленный прямоугольник 1"/>
          <p:cNvSpPr/>
          <p:nvPr/>
        </p:nvSpPr>
        <p:spPr>
          <a:xfrm>
            <a:off x="3131840" y="2780928"/>
            <a:ext cx="3024336" cy="864096"/>
          </a:xfrm>
          <a:prstGeom prst="roundRect">
            <a:avLst>
              <a:gd name="adj" fmla="val 5000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dirty="0" smtClean="0">
                <a:latin typeface="Arial Black" pitchFamily="34" charset="0"/>
              </a:rPr>
              <a:t>Правильно! </a:t>
            </a:r>
            <a:endParaRPr lang="ru-RU" dirty="0">
              <a:latin typeface="Arial Black" pitchFamily="34" charset="0"/>
            </a:endParaRPr>
          </a:p>
        </p:txBody>
      </p:sp>
      <p:sp>
        <p:nvSpPr>
          <p:cNvPr id="3" name="Скругленный прямоугольник 2">
            <a:hlinkClick r:id="" action="ppaction://hlinkshowjump?jump=nextslide"/>
          </p:cNvPr>
          <p:cNvSpPr/>
          <p:nvPr/>
        </p:nvSpPr>
        <p:spPr>
          <a:xfrm>
            <a:off x="4644008" y="5877272"/>
            <a:ext cx="4104456" cy="504056"/>
          </a:xfrm>
          <a:prstGeom prst="roundRect">
            <a:avLst>
              <a:gd name="adj" fmla="val 5000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dirty="0" smtClean="0">
                <a:solidFill>
                  <a:schemeClr val="bg1"/>
                </a:solidFill>
                <a:latin typeface="Arial Black" pitchFamily="34" charset="0"/>
              </a:rPr>
              <a:t>Продолжить</a:t>
            </a:r>
            <a:endParaRPr lang="ru-RU" dirty="0">
              <a:latin typeface="Arial Black" pitchFamily="34" charset="0"/>
            </a:endParaRPr>
          </a:p>
        </p:txBody>
      </p:sp>
      <p:sp>
        <p:nvSpPr>
          <p:cNvPr id="6" name="Стрелка вправо 5"/>
          <p:cNvSpPr/>
          <p:nvPr/>
        </p:nvSpPr>
        <p:spPr>
          <a:xfrm>
            <a:off x="7956376" y="6093296"/>
            <a:ext cx="648072" cy="144016"/>
          </a:xfrm>
          <a:prstGeom prst="rightArrow">
            <a:avLst/>
          </a:prstGeom>
          <a:solidFill>
            <a:schemeClr val="bg1"/>
          </a:solidFill>
          <a:ln>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pic>
        <p:nvPicPr>
          <p:cNvPr id="10" name="Рисунок 9" descr="e629428295793f65d6c1f9aa405c41de.png"/>
          <p:cNvPicPr>
            <a:picLocks noChangeAspect="1"/>
          </p:cNvPicPr>
          <p:nvPr/>
        </p:nvPicPr>
        <p:blipFill>
          <a:blip r:embed="rId2" cstate="print"/>
          <a:stretch>
            <a:fillRect/>
          </a:stretch>
        </p:blipFill>
        <p:spPr>
          <a:xfrm>
            <a:off x="2339752" y="404664"/>
            <a:ext cx="4558730" cy="2247619"/>
          </a:xfrm>
          <a:prstGeom prst="rect">
            <a:avLst/>
          </a:prstGeom>
        </p:spPr>
      </p:pic>
      <p:sp>
        <p:nvSpPr>
          <p:cNvPr id="7" name="TextBox 6"/>
          <p:cNvSpPr txBox="1"/>
          <p:nvPr/>
        </p:nvSpPr>
        <p:spPr>
          <a:xfrm>
            <a:off x="467544" y="3789040"/>
            <a:ext cx="8280920" cy="2062103"/>
          </a:xfrm>
          <a:prstGeom prst="rect">
            <a:avLst/>
          </a:prstGeom>
          <a:noFill/>
        </p:spPr>
        <p:txBody>
          <a:bodyPr wrap="square" rtlCol="0">
            <a:spAutoFit/>
          </a:bodyPr>
          <a:lstStyle/>
          <a:p>
            <a:pPr algn="just"/>
            <a:r>
              <a:rPr lang="ru-RU" sz="1600" b="1" dirty="0" smtClean="0">
                <a:latin typeface="Arial" pitchFamily="34" charset="0"/>
                <a:cs typeface="Arial" pitchFamily="34" charset="0"/>
              </a:rPr>
              <a:t>Комментарий:</a:t>
            </a:r>
            <a:r>
              <a:rPr lang="ru-RU" sz="1600" dirty="0" smtClean="0">
                <a:latin typeface="Arial" pitchFamily="34" charset="0"/>
                <a:cs typeface="Arial" pitchFamily="34" charset="0"/>
              </a:rPr>
              <a:t> х</a:t>
            </a:r>
            <a:r>
              <a:rPr lang="ru-RU" sz="1600" i="1" dirty="0" smtClean="0">
                <a:latin typeface="Arial" pitchFamily="34" charset="0"/>
                <a:cs typeface="Arial" pitchFamily="34" charset="0"/>
              </a:rPr>
              <a:t>отя </a:t>
            </a:r>
            <a:r>
              <a:rPr lang="ru-RU" sz="1600" i="1" dirty="0" smtClean="0">
                <a:latin typeface="Arial" pitchFamily="34" charset="0"/>
                <a:cs typeface="Arial" pitchFamily="34" charset="0"/>
              </a:rPr>
              <a:t>правило пристегиваться ремнями безопасности всем понятно и очевидно, но практика показывает, что иногда, увы, мы считаем возможным делать из него исключения. Важно соблюдать это самим и все время напоминать детям, что пристегиваться ремнями безопасности нужно всегда и везде, без исключений! И, в целом, правила дорожной безопасности </a:t>
            </a:r>
            <a:r>
              <a:rPr lang="ru-RU" sz="1600" i="1" dirty="0" smtClean="0">
                <a:latin typeface="Arial" pitchFamily="34" charset="0"/>
                <a:cs typeface="Arial" pitchFamily="34" charset="0"/>
              </a:rPr>
              <a:t>– это </a:t>
            </a:r>
            <a:r>
              <a:rPr lang="ru-RU" sz="1600" i="1" dirty="0" smtClean="0">
                <a:latin typeface="Arial" pitchFamily="34" charset="0"/>
                <a:cs typeface="Arial" pitchFamily="34" charset="0"/>
              </a:rPr>
              <a:t>правила безопасности нашей жизни и жизни наших детей. И в них недопустимы никакие, даже мельчайшие исключения. Ведь любая такая мелочь может стоить нам жизни! Безопасность превыше всего! Будьте здоровы</a:t>
            </a:r>
            <a:r>
              <a:rPr lang="ru-RU" sz="1600" i="1" dirty="0" smtClean="0">
                <a:latin typeface="Arial" pitchFamily="34" charset="0"/>
                <a:cs typeface="Arial" pitchFamily="34" charset="0"/>
              </a:rPr>
              <a:t>!</a:t>
            </a:r>
            <a:endParaRPr lang="ru-RU" sz="1600"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Прямоугольник 8"/>
          <p:cNvSpPr/>
          <p:nvPr/>
        </p:nvSpPr>
        <p:spPr>
          <a:xfrm>
            <a:off x="0" y="0"/>
            <a:ext cx="9144000" cy="6858000"/>
          </a:xfrm>
          <a:prstGeom prst="rect">
            <a:avLst/>
          </a:prstGeom>
          <a:gradFill>
            <a:gsLst>
              <a:gs pos="15000">
                <a:srgbClr val="C6D7EC"/>
              </a:gs>
              <a:gs pos="50000">
                <a:srgbClr val="6D9EFF"/>
              </a:gs>
              <a:gs pos="86000">
                <a:schemeClr val="accent5">
                  <a:lumMod val="40000"/>
                  <a:lumOff val="60000"/>
                </a:schemeClr>
              </a:gs>
              <a:gs pos="100000">
                <a:srgbClr val="FFEBFA"/>
              </a:gs>
            </a:gsLst>
            <a:lin ang="13200000" scaled="0"/>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pic>
        <p:nvPicPr>
          <p:cNvPr id="10" name="Рисунок 9" descr="e629428295793f65d6c1f9aa405c41de.png"/>
          <p:cNvPicPr>
            <a:picLocks noChangeAspect="1"/>
          </p:cNvPicPr>
          <p:nvPr/>
        </p:nvPicPr>
        <p:blipFill>
          <a:blip r:embed="rId2" cstate="print"/>
          <a:stretch>
            <a:fillRect/>
          </a:stretch>
        </p:blipFill>
        <p:spPr>
          <a:xfrm>
            <a:off x="2339752" y="404664"/>
            <a:ext cx="4558730" cy="2247619"/>
          </a:xfrm>
          <a:prstGeom prst="rect">
            <a:avLst/>
          </a:prstGeom>
        </p:spPr>
      </p:pic>
      <p:sp>
        <p:nvSpPr>
          <p:cNvPr id="8" name="Скругленный прямоугольник 7"/>
          <p:cNvSpPr/>
          <p:nvPr/>
        </p:nvSpPr>
        <p:spPr>
          <a:xfrm>
            <a:off x="2555776" y="3284984"/>
            <a:ext cx="4392488" cy="1152128"/>
          </a:xfrm>
          <a:prstGeom prst="roundRect">
            <a:avLst>
              <a:gd name="adj" fmla="val 5000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50000"/>
              </a:lnSpc>
            </a:pPr>
            <a:r>
              <a:rPr lang="ru-RU" sz="2400" dirty="0" smtClean="0">
                <a:latin typeface="Arial Black" pitchFamily="34" charset="0"/>
              </a:rPr>
              <a:t>Удачи в пути,</a:t>
            </a:r>
          </a:p>
          <a:p>
            <a:pPr algn="ctr">
              <a:lnSpc>
                <a:spcPct val="150000"/>
              </a:lnSpc>
            </a:pPr>
            <a:r>
              <a:rPr lang="ru-RU" sz="2400" dirty="0" smtClean="0">
                <a:latin typeface="Arial Black" pitchFamily="34" charset="0"/>
              </a:rPr>
              <a:t>маленький </a:t>
            </a:r>
            <a:r>
              <a:rPr lang="ru-RU" sz="2400" dirty="0" smtClean="0">
                <a:latin typeface="Arial Black" pitchFamily="34" charset="0"/>
              </a:rPr>
              <a:t>друг!</a:t>
            </a:r>
            <a:endParaRPr lang="ru-RU" sz="2400" dirty="0">
              <a:latin typeface="Arial Black" pitchFamily="34"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Прямоугольник 8"/>
          <p:cNvSpPr/>
          <p:nvPr/>
        </p:nvSpPr>
        <p:spPr>
          <a:xfrm>
            <a:off x="0" y="0"/>
            <a:ext cx="9144000" cy="6858000"/>
          </a:xfrm>
          <a:prstGeom prst="rect">
            <a:avLst/>
          </a:prstGeom>
          <a:gradFill>
            <a:gsLst>
              <a:gs pos="15000">
                <a:srgbClr val="C6D7EC"/>
              </a:gs>
              <a:gs pos="50000">
                <a:srgbClr val="6D9EFF"/>
              </a:gs>
              <a:gs pos="86000">
                <a:schemeClr val="accent5">
                  <a:lumMod val="40000"/>
                  <a:lumOff val="60000"/>
                </a:schemeClr>
              </a:gs>
              <a:gs pos="100000">
                <a:srgbClr val="FFEBFA"/>
              </a:gs>
            </a:gsLst>
            <a:lin ang="13200000" scaled="0"/>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2" name="Скругленный прямоугольник 1"/>
          <p:cNvSpPr/>
          <p:nvPr/>
        </p:nvSpPr>
        <p:spPr>
          <a:xfrm>
            <a:off x="3131840" y="2708920"/>
            <a:ext cx="3024336" cy="864096"/>
          </a:xfrm>
          <a:prstGeom prst="roundRect">
            <a:avLst>
              <a:gd name="adj" fmla="val 5000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dirty="0" smtClean="0">
                <a:latin typeface="Arial Black" pitchFamily="34" charset="0"/>
              </a:rPr>
              <a:t>Правильно! </a:t>
            </a:r>
            <a:endParaRPr lang="ru-RU" dirty="0">
              <a:latin typeface="Arial Black" pitchFamily="34" charset="0"/>
            </a:endParaRPr>
          </a:p>
        </p:txBody>
      </p:sp>
      <p:sp>
        <p:nvSpPr>
          <p:cNvPr id="3" name="Скругленный прямоугольник 2">
            <a:hlinkClick r:id="" action="ppaction://hlinkshowjump?jump=nextslide"/>
          </p:cNvPr>
          <p:cNvSpPr/>
          <p:nvPr/>
        </p:nvSpPr>
        <p:spPr>
          <a:xfrm>
            <a:off x="4644008" y="5877272"/>
            <a:ext cx="4104456" cy="504056"/>
          </a:xfrm>
          <a:prstGeom prst="roundRect">
            <a:avLst>
              <a:gd name="adj" fmla="val 5000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dirty="0" smtClean="0">
                <a:solidFill>
                  <a:schemeClr val="bg1"/>
                </a:solidFill>
                <a:latin typeface="Arial Black" pitchFamily="34" charset="0"/>
              </a:rPr>
              <a:t>Продолжить </a:t>
            </a:r>
            <a:r>
              <a:rPr lang="ru-RU" dirty="0" smtClean="0">
                <a:latin typeface="Arial Black" pitchFamily="34" charset="0"/>
              </a:rPr>
              <a:t>тест</a:t>
            </a:r>
            <a:endParaRPr lang="ru-RU" dirty="0">
              <a:latin typeface="Arial Black" pitchFamily="34" charset="0"/>
            </a:endParaRPr>
          </a:p>
        </p:txBody>
      </p:sp>
      <p:sp>
        <p:nvSpPr>
          <p:cNvPr id="6" name="Стрелка вправо 5"/>
          <p:cNvSpPr/>
          <p:nvPr/>
        </p:nvSpPr>
        <p:spPr>
          <a:xfrm>
            <a:off x="7956376" y="6093296"/>
            <a:ext cx="648072" cy="144016"/>
          </a:xfrm>
          <a:prstGeom prst="rightArrow">
            <a:avLst/>
          </a:prstGeom>
          <a:solidFill>
            <a:schemeClr val="bg1"/>
          </a:solidFill>
          <a:ln>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pic>
        <p:nvPicPr>
          <p:cNvPr id="10" name="Рисунок 9" descr="e629428295793f65d6c1f9aa405c41de.png"/>
          <p:cNvPicPr>
            <a:picLocks noChangeAspect="1"/>
          </p:cNvPicPr>
          <p:nvPr/>
        </p:nvPicPr>
        <p:blipFill>
          <a:blip r:embed="rId2" cstate="print"/>
          <a:stretch>
            <a:fillRect/>
          </a:stretch>
        </p:blipFill>
        <p:spPr>
          <a:xfrm>
            <a:off x="2339752" y="404664"/>
            <a:ext cx="4558730" cy="2247619"/>
          </a:xfrm>
          <a:prstGeom prst="rect">
            <a:avLst/>
          </a:prstGeom>
        </p:spPr>
      </p:pic>
      <p:sp>
        <p:nvSpPr>
          <p:cNvPr id="7" name="TextBox 6"/>
          <p:cNvSpPr txBox="1"/>
          <p:nvPr/>
        </p:nvSpPr>
        <p:spPr>
          <a:xfrm>
            <a:off x="395536" y="3743161"/>
            <a:ext cx="8352928" cy="2062103"/>
          </a:xfrm>
          <a:prstGeom prst="rect">
            <a:avLst/>
          </a:prstGeom>
          <a:noFill/>
        </p:spPr>
        <p:txBody>
          <a:bodyPr wrap="square" rtlCol="0">
            <a:spAutoFit/>
          </a:bodyPr>
          <a:lstStyle/>
          <a:p>
            <a:pPr algn="just"/>
            <a:r>
              <a:rPr lang="ru-RU" sz="1600" b="1" i="1" dirty="0" smtClean="0">
                <a:latin typeface="Arial" pitchFamily="34" charset="0"/>
                <a:cs typeface="Arial" pitchFamily="34" charset="0"/>
              </a:rPr>
              <a:t>Комментарий: </a:t>
            </a:r>
            <a:r>
              <a:rPr lang="ru-RU" sz="1600" i="1" dirty="0" smtClean="0">
                <a:latin typeface="Arial" pitchFamily="34" charset="0"/>
                <a:cs typeface="Arial" pitchFamily="34" charset="0"/>
              </a:rPr>
              <a:t>у</a:t>
            </a:r>
            <a:r>
              <a:rPr lang="ru-RU" sz="1600" i="1" dirty="0" smtClean="0">
                <a:latin typeface="Arial" pitchFamily="34" charset="0"/>
                <a:cs typeface="Arial" pitchFamily="34" charset="0"/>
              </a:rPr>
              <a:t> </a:t>
            </a:r>
            <a:r>
              <a:rPr lang="ru-RU" sz="1600" i="1" dirty="0" smtClean="0">
                <a:latin typeface="Arial" pitchFamily="34" charset="0"/>
                <a:cs typeface="Arial" pitchFamily="34" charset="0"/>
              </a:rPr>
              <a:t>автомобиля, конечно, 4 колеса, и дети это хорошо понимают. Этот вопрос, скорее, для разминки. Но если вдруг ребенок ошибся, то объясните ему, что на картинке мы видим машину сбоку, поэтому кажется, что их всего два. Спросите у него, а у какого транспорта два колеса? Правильно! Это мотоцикл и велосипед. А вот шесть и более колес может быть у трамвая и поезда. Правда, ездят они не просто по дороге, а по рельсам. И даже есть транспорт совсем без колес! Пусть ребенок назовет его. Да, это, например, пароход или вертолет, или танк на гусеницах.</a:t>
            </a:r>
            <a:endParaRPr lang="ru-RU" sz="1600"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Прямоугольник 11"/>
          <p:cNvSpPr/>
          <p:nvPr/>
        </p:nvSpPr>
        <p:spPr>
          <a:xfrm>
            <a:off x="0" y="0"/>
            <a:ext cx="9144000" cy="6858000"/>
          </a:xfrm>
          <a:prstGeom prst="rect">
            <a:avLst/>
          </a:prstGeom>
          <a:gradFill>
            <a:gsLst>
              <a:gs pos="15000">
                <a:srgbClr val="C6D7EC"/>
              </a:gs>
              <a:gs pos="50000">
                <a:srgbClr val="6D9EFF"/>
              </a:gs>
              <a:gs pos="86000">
                <a:schemeClr val="accent5">
                  <a:lumMod val="40000"/>
                  <a:lumOff val="60000"/>
                </a:schemeClr>
              </a:gs>
              <a:gs pos="100000">
                <a:srgbClr val="FFEBFA"/>
              </a:gs>
            </a:gsLst>
            <a:lin ang="13200000" scaled="0"/>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2" name="Прямоугольник 1"/>
          <p:cNvSpPr/>
          <p:nvPr/>
        </p:nvSpPr>
        <p:spPr>
          <a:xfrm>
            <a:off x="611560" y="404664"/>
            <a:ext cx="7776864" cy="369332"/>
          </a:xfrm>
          <a:prstGeom prst="rect">
            <a:avLst/>
          </a:prstGeom>
        </p:spPr>
        <p:txBody>
          <a:bodyPr wrap="square">
            <a:spAutoFit/>
          </a:bodyPr>
          <a:lstStyle/>
          <a:p>
            <a:r>
              <a:rPr lang="ru-RU" dirty="0" smtClean="0">
                <a:latin typeface="Arial Black" pitchFamily="34" charset="0"/>
              </a:rPr>
              <a:t>2. Что ездит быстрее – мотоцикл или грузовик? Почему?</a:t>
            </a:r>
            <a:endParaRPr lang="ru-RU" dirty="0"/>
          </a:p>
        </p:txBody>
      </p:sp>
      <p:pic>
        <p:nvPicPr>
          <p:cNvPr id="15362" name="Picture 2" descr="https://lh6.googleusercontent.com/yPCSsoWeS_aNtX3rnGTUQQihamuCGjHs_zevQ9Y_ywm_a9ydmAFLsj5roI0hRuiJi0x1cM7Xg6tYlRl7-Z0zPzbrUzITcZLBefmaXEQ7dlUQdZWy4EWA6TJXjT9IVnjA=w260"/>
          <p:cNvPicPr>
            <a:picLocks noChangeAspect="1" noChangeArrowheads="1"/>
          </p:cNvPicPr>
          <p:nvPr/>
        </p:nvPicPr>
        <p:blipFill>
          <a:blip r:embed="rId2" cstate="print"/>
          <a:srcRect/>
          <a:stretch>
            <a:fillRect/>
          </a:stretch>
        </p:blipFill>
        <p:spPr bwMode="auto">
          <a:xfrm>
            <a:off x="611560" y="1556792"/>
            <a:ext cx="3024336" cy="1533444"/>
          </a:xfrm>
          <a:prstGeom prst="rect">
            <a:avLst/>
          </a:prstGeom>
          <a:noFill/>
        </p:spPr>
      </p:pic>
      <p:pic>
        <p:nvPicPr>
          <p:cNvPr id="15364" name="Picture 4" descr="https://lh5.googleusercontent.com/pNHPvdbzPHlaNZXwXPV1ntTaQE6e5WWb3F53VkkQW8tMW9UliNV_zioEMSmP95HTFiP8KkVFjZEQ5SlPt1S57Q9fVbLHFmgdWAZqrCw-F9-uDDLByCuYDp18lM79MHdq=w260"/>
          <p:cNvPicPr>
            <a:picLocks noChangeAspect="1" noChangeArrowheads="1"/>
          </p:cNvPicPr>
          <p:nvPr/>
        </p:nvPicPr>
        <p:blipFill>
          <a:blip r:embed="rId3" cstate="print"/>
          <a:srcRect t="4154" b="8617"/>
          <a:stretch>
            <a:fillRect/>
          </a:stretch>
        </p:blipFill>
        <p:spPr bwMode="auto">
          <a:xfrm>
            <a:off x="5767908" y="1484784"/>
            <a:ext cx="2476500" cy="1512168"/>
          </a:xfrm>
          <a:prstGeom prst="rect">
            <a:avLst/>
          </a:prstGeom>
          <a:noFill/>
        </p:spPr>
      </p:pic>
      <p:pic>
        <p:nvPicPr>
          <p:cNvPr id="15366" name="Picture 6" descr="https://lh5.googleusercontent.com/aSekm8z83juQnLrpVTDWfbD2LPLiNMEoUQ_znBtgJVTlVh4z1Xg02BTJxGH4n9gf3-ShZek8FdcLaCqLmTvT-z113SvmFWL9AsQMYTkdBm5dVXrlHHR0vDZvZLwlWYGe=w260"/>
          <p:cNvPicPr>
            <a:picLocks noChangeAspect="1" noChangeArrowheads="1"/>
          </p:cNvPicPr>
          <p:nvPr/>
        </p:nvPicPr>
        <p:blipFill>
          <a:blip r:embed="rId4" cstate="print"/>
          <a:srcRect/>
          <a:stretch>
            <a:fillRect/>
          </a:stretch>
        </p:blipFill>
        <p:spPr bwMode="auto">
          <a:xfrm>
            <a:off x="3491880" y="4077072"/>
            <a:ext cx="2476500" cy="1562100"/>
          </a:xfrm>
          <a:prstGeom prst="rect">
            <a:avLst/>
          </a:prstGeom>
          <a:noFill/>
        </p:spPr>
      </p:pic>
      <p:sp>
        <p:nvSpPr>
          <p:cNvPr id="6" name="TextBox 5"/>
          <p:cNvSpPr txBox="1"/>
          <p:nvPr/>
        </p:nvSpPr>
        <p:spPr>
          <a:xfrm>
            <a:off x="683568" y="3068960"/>
            <a:ext cx="3240360" cy="646331"/>
          </a:xfrm>
          <a:prstGeom prst="rect">
            <a:avLst/>
          </a:prstGeom>
          <a:noFill/>
        </p:spPr>
        <p:txBody>
          <a:bodyPr wrap="square" rtlCol="0">
            <a:spAutoFit/>
          </a:bodyPr>
          <a:lstStyle/>
          <a:p>
            <a:r>
              <a:rPr lang="ru-RU" dirty="0" smtClean="0">
                <a:latin typeface="Arial" pitchFamily="34" charset="0"/>
                <a:cs typeface="Arial" pitchFamily="34" charset="0"/>
              </a:rPr>
              <a:t>Одинаково. Скорость не зависит от вида транспорта.</a:t>
            </a:r>
            <a:endParaRPr lang="ru-RU" dirty="0">
              <a:latin typeface="Arial" pitchFamily="34" charset="0"/>
              <a:cs typeface="Arial" pitchFamily="34" charset="0"/>
            </a:endParaRPr>
          </a:p>
        </p:txBody>
      </p:sp>
      <p:sp>
        <p:nvSpPr>
          <p:cNvPr id="7" name="TextBox 6"/>
          <p:cNvSpPr txBox="1"/>
          <p:nvPr/>
        </p:nvSpPr>
        <p:spPr>
          <a:xfrm>
            <a:off x="5148064" y="3140968"/>
            <a:ext cx="4032448" cy="369332"/>
          </a:xfrm>
          <a:prstGeom prst="rect">
            <a:avLst/>
          </a:prstGeom>
          <a:noFill/>
        </p:spPr>
        <p:txBody>
          <a:bodyPr wrap="square" rtlCol="0">
            <a:spAutoFit/>
          </a:bodyPr>
          <a:lstStyle/>
          <a:p>
            <a:r>
              <a:rPr lang="ru-RU" dirty="0" smtClean="0">
                <a:latin typeface="Arial" pitchFamily="34" charset="0"/>
                <a:cs typeface="Arial" pitchFamily="34" charset="0"/>
              </a:rPr>
              <a:t>Грузовик, потому что он больше.</a:t>
            </a:r>
            <a:endParaRPr lang="ru-RU" dirty="0">
              <a:latin typeface="Arial" pitchFamily="34" charset="0"/>
              <a:cs typeface="Arial" pitchFamily="34" charset="0"/>
            </a:endParaRPr>
          </a:p>
        </p:txBody>
      </p:sp>
      <p:sp>
        <p:nvSpPr>
          <p:cNvPr id="8" name="TextBox 7"/>
          <p:cNvSpPr txBox="1"/>
          <p:nvPr/>
        </p:nvSpPr>
        <p:spPr>
          <a:xfrm>
            <a:off x="2699792" y="5661248"/>
            <a:ext cx="5328592" cy="646331"/>
          </a:xfrm>
          <a:prstGeom prst="rect">
            <a:avLst/>
          </a:prstGeom>
          <a:noFill/>
        </p:spPr>
        <p:txBody>
          <a:bodyPr wrap="square" rtlCol="0">
            <a:spAutoFit/>
          </a:bodyPr>
          <a:lstStyle/>
          <a:p>
            <a:r>
              <a:rPr lang="ru-RU" dirty="0" smtClean="0">
                <a:latin typeface="Arial" pitchFamily="34" charset="0"/>
                <a:cs typeface="Arial" pitchFamily="34" charset="0"/>
              </a:rPr>
              <a:t>Мотоцикл, потому что он легче и может быстрее разогнаться до большой скорости.</a:t>
            </a:r>
            <a:endParaRPr lang="ru-RU" dirty="0">
              <a:latin typeface="Arial" pitchFamily="34" charset="0"/>
              <a:cs typeface="Arial" pitchFamily="34" charset="0"/>
            </a:endParaRPr>
          </a:p>
        </p:txBody>
      </p:sp>
      <p:sp>
        <p:nvSpPr>
          <p:cNvPr id="9" name="Овал 8">
            <a:hlinkClick r:id="rId5" action="ppaction://hlinksldjump"/>
          </p:cNvPr>
          <p:cNvSpPr/>
          <p:nvPr/>
        </p:nvSpPr>
        <p:spPr>
          <a:xfrm>
            <a:off x="323528" y="3212976"/>
            <a:ext cx="360040" cy="36004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0" name="Овал 9">
            <a:hlinkClick r:id="rId5" action="ppaction://hlinksldjump"/>
          </p:cNvPr>
          <p:cNvSpPr/>
          <p:nvPr/>
        </p:nvSpPr>
        <p:spPr>
          <a:xfrm>
            <a:off x="4788024" y="3140968"/>
            <a:ext cx="360040" cy="36004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1" name="Овал 10">
            <a:hlinkClick r:id="rId6" action="ppaction://hlinksldjump"/>
          </p:cNvPr>
          <p:cNvSpPr/>
          <p:nvPr/>
        </p:nvSpPr>
        <p:spPr>
          <a:xfrm>
            <a:off x="2339752" y="5805264"/>
            <a:ext cx="360040" cy="36004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Прямоугольник 10"/>
          <p:cNvSpPr/>
          <p:nvPr/>
        </p:nvSpPr>
        <p:spPr>
          <a:xfrm>
            <a:off x="0" y="0"/>
            <a:ext cx="9144000" cy="6858000"/>
          </a:xfrm>
          <a:prstGeom prst="rect">
            <a:avLst/>
          </a:prstGeom>
          <a:gradFill>
            <a:gsLst>
              <a:gs pos="15000">
                <a:srgbClr val="C6D7EC"/>
              </a:gs>
              <a:gs pos="50000">
                <a:srgbClr val="6D9EFF"/>
              </a:gs>
              <a:gs pos="86000">
                <a:schemeClr val="accent5">
                  <a:lumMod val="40000"/>
                  <a:lumOff val="60000"/>
                </a:schemeClr>
              </a:gs>
              <a:gs pos="100000">
                <a:srgbClr val="FFEBFA"/>
              </a:gs>
            </a:gsLst>
            <a:lin ang="13200000" scaled="0"/>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2" name="Скругленный прямоугольник 1"/>
          <p:cNvSpPr/>
          <p:nvPr/>
        </p:nvSpPr>
        <p:spPr>
          <a:xfrm>
            <a:off x="3059832" y="2636912"/>
            <a:ext cx="3024336" cy="864096"/>
          </a:xfrm>
          <a:prstGeom prst="roundRect">
            <a:avLst>
              <a:gd name="adj" fmla="val 5000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dirty="0" smtClean="0">
                <a:latin typeface="Arial Black" pitchFamily="34" charset="0"/>
              </a:rPr>
              <a:t>Неверно …</a:t>
            </a:r>
            <a:endParaRPr lang="ru-RU" dirty="0">
              <a:latin typeface="Arial Black" pitchFamily="34" charset="0"/>
            </a:endParaRPr>
          </a:p>
        </p:txBody>
      </p:sp>
      <p:sp>
        <p:nvSpPr>
          <p:cNvPr id="4" name="Скругленный прямоугольник 3">
            <a:hlinkClick r:id="" action="ppaction://hlinkshowjump?jump=lastslideviewed"/>
          </p:cNvPr>
          <p:cNvSpPr/>
          <p:nvPr/>
        </p:nvSpPr>
        <p:spPr>
          <a:xfrm>
            <a:off x="755576" y="5661248"/>
            <a:ext cx="2736304" cy="504056"/>
          </a:xfrm>
          <a:prstGeom prst="roundRect">
            <a:avLst>
              <a:gd name="adj" fmla="val 5000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dirty="0" smtClean="0">
                <a:latin typeface="Arial Black" pitchFamily="34" charset="0"/>
              </a:rPr>
              <a:t>Ещё раз</a:t>
            </a:r>
            <a:endParaRPr lang="ru-RU" dirty="0">
              <a:latin typeface="Arial Black" pitchFamily="34" charset="0"/>
            </a:endParaRPr>
          </a:p>
        </p:txBody>
      </p:sp>
      <p:sp>
        <p:nvSpPr>
          <p:cNvPr id="7" name="Стрелка вправо 6"/>
          <p:cNvSpPr/>
          <p:nvPr/>
        </p:nvSpPr>
        <p:spPr>
          <a:xfrm flipH="1">
            <a:off x="827584" y="5805264"/>
            <a:ext cx="648072" cy="144016"/>
          </a:xfrm>
          <a:prstGeom prst="rightArrow">
            <a:avLst/>
          </a:prstGeom>
          <a:solidFill>
            <a:schemeClr val="bg1"/>
          </a:solidFill>
          <a:ln>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pic>
        <p:nvPicPr>
          <p:cNvPr id="13" name="Рисунок 12" descr="шарж-смай-ика-знака-не-юбов-46948087.jpg"/>
          <p:cNvPicPr>
            <a:picLocks noChangeAspect="1"/>
          </p:cNvPicPr>
          <p:nvPr/>
        </p:nvPicPr>
        <p:blipFill>
          <a:blip r:embed="rId2" cstate="print">
            <a:clrChange>
              <a:clrFrom>
                <a:srgbClr val="FFFFFF"/>
              </a:clrFrom>
              <a:clrTo>
                <a:srgbClr val="FFFFFF">
                  <a:alpha val="0"/>
                </a:srgbClr>
              </a:clrTo>
            </a:clrChange>
          </a:blip>
          <a:stretch>
            <a:fillRect/>
          </a:stretch>
        </p:blipFill>
        <p:spPr>
          <a:xfrm>
            <a:off x="3275856" y="548680"/>
            <a:ext cx="2438400" cy="1862328"/>
          </a:xfrm>
          <a:prstGeom prst="rect">
            <a:avLst/>
          </a:prstGeom>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Прямоугольник 8"/>
          <p:cNvSpPr/>
          <p:nvPr/>
        </p:nvSpPr>
        <p:spPr>
          <a:xfrm>
            <a:off x="0" y="0"/>
            <a:ext cx="9144000" cy="6858000"/>
          </a:xfrm>
          <a:prstGeom prst="rect">
            <a:avLst/>
          </a:prstGeom>
          <a:gradFill>
            <a:gsLst>
              <a:gs pos="15000">
                <a:srgbClr val="C6D7EC"/>
              </a:gs>
              <a:gs pos="50000">
                <a:srgbClr val="6D9EFF"/>
              </a:gs>
              <a:gs pos="86000">
                <a:schemeClr val="accent5">
                  <a:lumMod val="40000"/>
                  <a:lumOff val="60000"/>
                </a:schemeClr>
              </a:gs>
              <a:gs pos="100000">
                <a:srgbClr val="FFEBFA"/>
              </a:gs>
            </a:gsLst>
            <a:lin ang="13200000" scaled="0"/>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2" name="Скругленный прямоугольник 1"/>
          <p:cNvSpPr/>
          <p:nvPr/>
        </p:nvSpPr>
        <p:spPr>
          <a:xfrm>
            <a:off x="3131840" y="2780928"/>
            <a:ext cx="3024336" cy="864096"/>
          </a:xfrm>
          <a:prstGeom prst="roundRect">
            <a:avLst>
              <a:gd name="adj" fmla="val 5000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dirty="0" smtClean="0">
                <a:latin typeface="Arial Black" pitchFamily="34" charset="0"/>
              </a:rPr>
              <a:t>Правильно! </a:t>
            </a:r>
            <a:endParaRPr lang="ru-RU" dirty="0">
              <a:latin typeface="Arial Black" pitchFamily="34" charset="0"/>
            </a:endParaRPr>
          </a:p>
        </p:txBody>
      </p:sp>
      <p:sp>
        <p:nvSpPr>
          <p:cNvPr id="3" name="Скругленный прямоугольник 2">
            <a:hlinkClick r:id="" action="ppaction://hlinkshowjump?jump=nextslide"/>
          </p:cNvPr>
          <p:cNvSpPr/>
          <p:nvPr/>
        </p:nvSpPr>
        <p:spPr>
          <a:xfrm>
            <a:off x="4644008" y="5877272"/>
            <a:ext cx="4104456" cy="504056"/>
          </a:xfrm>
          <a:prstGeom prst="roundRect">
            <a:avLst>
              <a:gd name="adj" fmla="val 5000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dirty="0" smtClean="0">
                <a:solidFill>
                  <a:schemeClr val="bg1"/>
                </a:solidFill>
                <a:latin typeface="Arial Black" pitchFamily="34" charset="0"/>
              </a:rPr>
              <a:t>Продолжить </a:t>
            </a:r>
            <a:r>
              <a:rPr lang="ru-RU" dirty="0" smtClean="0">
                <a:latin typeface="Arial Black" pitchFamily="34" charset="0"/>
              </a:rPr>
              <a:t>тест</a:t>
            </a:r>
            <a:endParaRPr lang="ru-RU" dirty="0">
              <a:latin typeface="Arial Black" pitchFamily="34" charset="0"/>
            </a:endParaRPr>
          </a:p>
        </p:txBody>
      </p:sp>
      <p:sp>
        <p:nvSpPr>
          <p:cNvPr id="6" name="Стрелка вправо 5"/>
          <p:cNvSpPr/>
          <p:nvPr/>
        </p:nvSpPr>
        <p:spPr>
          <a:xfrm>
            <a:off x="7956376" y="6093296"/>
            <a:ext cx="648072" cy="144016"/>
          </a:xfrm>
          <a:prstGeom prst="rightArrow">
            <a:avLst/>
          </a:prstGeom>
          <a:solidFill>
            <a:schemeClr val="bg1"/>
          </a:solidFill>
          <a:ln>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pic>
        <p:nvPicPr>
          <p:cNvPr id="10" name="Рисунок 9" descr="e629428295793f65d6c1f9aa405c41de.png"/>
          <p:cNvPicPr>
            <a:picLocks noChangeAspect="1"/>
          </p:cNvPicPr>
          <p:nvPr/>
        </p:nvPicPr>
        <p:blipFill>
          <a:blip r:embed="rId2" cstate="print"/>
          <a:stretch>
            <a:fillRect/>
          </a:stretch>
        </p:blipFill>
        <p:spPr>
          <a:xfrm>
            <a:off x="2339752" y="404664"/>
            <a:ext cx="4558730" cy="2247619"/>
          </a:xfrm>
          <a:prstGeom prst="rect">
            <a:avLst/>
          </a:prstGeom>
        </p:spPr>
      </p:pic>
      <p:sp>
        <p:nvSpPr>
          <p:cNvPr id="7" name="TextBox 6"/>
          <p:cNvSpPr txBox="1"/>
          <p:nvPr/>
        </p:nvSpPr>
        <p:spPr>
          <a:xfrm>
            <a:off x="395536" y="3933056"/>
            <a:ext cx="8280920" cy="1569660"/>
          </a:xfrm>
          <a:prstGeom prst="rect">
            <a:avLst/>
          </a:prstGeom>
          <a:noFill/>
        </p:spPr>
        <p:txBody>
          <a:bodyPr wrap="square" rtlCol="0">
            <a:spAutoFit/>
          </a:bodyPr>
          <a:lstStyle/>
          <a:p>
            <a:pPr algn="just"/>
            <a:r>
              <a:rPr lang="ru-RU" sz="1600" b="1" i="1" dirty="0" smtClean="0">
                <a:latin typeface="Arial" pitchFamily="34" charset="0"/>
                <a:cs typeface="Arial" pitchFamily="34" charset="0"/>
              </a:rPr>
              <a:t>Комментарий: </a:t>
            </a:r>
            <a:r>
              <a:rPr lang="ru-RU" sz="1600" i="1" dirty="0" smtClean="0">
                <a:latin typeface="Arial" pitchFamily="34" charset="0"/>
                <a:cs typeface="Arial" pitchFamily="34" charset="0"/>
              </a:rPr>
              <a:t>часто </a:t>
            </a:r>
            <a:r>
              <a:rPr lang="ru-RU" sz="1600" i="1" dirty="0" smtClean="0">
                <a:latin typeface="Arial" pitchFamily="34" charset="0"/>
                <a:cs typeface="Arial" pitchFamily="34" charset="0"/>
              </a:rPr>
              <a:t>маленькие дети соотносят размер автомобиля с его скоростью. Чем больше, тем быстрее, - считают они. И поэтому они с опаской относятся к большим автомобилям и совершенно не боятся маленьких мотоциклов. Важно обращать внимание детей, что размер автомобиля зачастую обратно пропорционален скорости. А также учить быть осторожным при приближении любого транспорта, даже велосипеда.</a:t>
            </a:r>
            <a:endParaRPr lang="ru-RU" sz="1600"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Прямоугольник 11"/>
          <p:cNvSpPr/>
          <p:nvPr/>
        </p:nvSpPr>
        <p:spPr>
          <a:xfrm>
            <a:off x="0" y="0"/>
            <a:ext cx="9144000" cy="6858000"/>
          </a:xfrm>
          <a:prstGeom prst="rect">
            <a:avLst/>
          </a:prstGeom>
          <a:gradFill>
            <a:gsLst>
              <a:gs pos="15000">
                <a:srgbClr val="C6D7EC"/>
              </a:gs>
              <a:gs pos="50000">
                <a:srgbClr val="6D9EFF"/>
              </a:gs>
              <a:gs pos="86000">
                <a:schemeClr val="accent5">
                  <a:lumMod val="40000"/>
                  <a:lumOff val="60000"/>
                </a:schemeClr>
              </a:gs>
              <a:gs pos="100000">
                <a:srgbClr val="FFEBFA"/>
              </a:gs>
            </a:gsLst>
            <a:lin ang="13200000" scaled="0"/>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2" name="Прямоугольник 1"/>
          <p:cNvSpPr/>
          <p:nvPr/>
        </p:nvSpPr>
        <p:spPr>
          <a:xfrm>
            <a:off x="611560" y="404664"/>
            <a:ext cx="7776864" cy="369332"/>
          </a:xfrm>
          <a:prstGeom prst="rect">
            <a:avLst/>
          </a:prstGeom>
        </p:spPr>
        <p:txBody>
          <a:bodyPr wrap="square">
            <a:spAutoFit/>
          </a:bodyPr>
          <a:lstStyle/>
          <a:p>
            <a:pPr algn="ctr"/>
            <a:r>
              <a:rPr lang="ru-RU" dirty="0" smtClean="0">
                <a:latin typeface="Arial Black" pitchFamily="34" charset="0"/>
              </a:rPr>
              <a:t> 3. Кто или что передвигается по тротуару?</a:t>
            </a:r>
            <a:endParaRPr lang="ru-RU" dirty="0">
              <a:latin typeface="Arial Black" pitchFamily="34" charset="0"/>
            </a:endParaRPr>
          </a:p>
        </p:txBody>
      </p:sp>
      <p:sp>
        <p:nvSpPr>
          <p:cNvPr id="6" name="TextBox 5"/>
          <p:cNvSpPr txBox="1"/>
          <p:nvPr/>
        </p:nvSpPr>
        <p:spPr>
          <a:xfrm>
            <a:off x="2699792" y="3995772"/>
            <a:ext cx="4176464" cy="369332"/>
          </a:xfrm>
          <a:prstGeom prst="rect">
            <a:avLst/>
          </a:prstGeom>
          <a:noFill/>
        </p:spPr>
        <p:txBody>
          <a:bodyPr wrap="square" rtlCol="0">
            <a:spAutoFit/>
          </a:bodyPr>
          <a:lstStyle/>
          <a:p>
            <a:r>
              <a:rPr lang="ru-RU" dirty="0" smtClean="0">
                <a:latin typeface="Arial" pitchFamily="34" charset="0"/>
                <a:cs typeface="Arial" pitchFamily="34" charset="0"/>
              </a:rPr>
              <a:t>Пешеходы и велосипедисты.</a:t>
            </a:r>
            <a:endParaRPr lang="ru-RU" dirty="0">
              <a:latin typeface="Arial" pitchFamily="34" charset="0"/>
              <a:cs typeface="Arial" pitchFamily="34" charset="0"/>
            </a:endParaRPr>
          </a:p>
        </p:txBody>
      </p:sp>
      <p:sp>
        <p:nvSpPr>
          <p:cNvPr id="7" name="TextBox 6"/>
          <p:cNvSpPr txBox="1"/>
          <p:nvPr/>
        </p:nvSpPr>
        <p:spPr>
          <a:xfrm>
            <a:off x="2699792" y="4653136"/>
            <a:ext cx="4032448" cy="369332"/>
          </a:xfrm>
          <a:prstGeom prst="rect">
            <a:avLst/>
          </a:prstGeom>
          <a:noFill/>
        </p:spPr>
        <p:txBody>
          <a:bodyPr wrap="square" rtlCol="0">
            <a:spAutoFit/>
          </a:bodyPr>
          <a:lstStyle/>
          <a:p>
            <a:r>
              <a:rPr lang="ru-RU" dirty="0" smtClean="0">
                <a:latin typeface="Arial" pitchFamily="34" charset="0"/>
                <a:cs typeface="Arial" pitchFamily="34" charset="0"/>
              </a:rPr>
              <a:t>Пешеходы и автомобили.</a:t>
            </a:r>
            <a:endParaRPr lang="ru-RU" dirty="0">
              <a:latin typeface="Arial" pitchFamily="34" charset="0"/>
              <a:cs typeface="Arial" pitchFamily="34" charset="0"/>
            </a:endParaRPr>
          </a:p>
        </p:txBody>
      </p:sp>
      <p:sp>
        <p:nvSpPr>
          <p:cNvPr id="8" name="TextBox 7"/>
          <p:cNvSpPr txBox="1"/>
          <p:nvPr/>
        </p:nvSpPr>
        <p:spPr>
          <a:xfrm>
            <a:off x="2699792" y="5805264"/>
            <a:ext cx="5328592" cy="369332"/>
          </a:xfrm>
          <a:prstGeom prst="rect">
            <a:avLst/>
          </a:prstGeom>
          <a:noFill/>
        </p:spPr>
        <p:txBody>
          <a:bodyPr wrap="square" rtlCol="0">
            <a:spAutoFit/>
          </a:bodyPr>
          <a:lstStyle/>
          <a:p>
            <a:r>
              <a:rPr lang="ru-RU" dirty="0" smtClean="0">
                <a:latin typeface="Arial" pitchFamily="34" charset="0"/>
                <a:cs typeface="Arial" pitchFamily="34" charset="0"/>
              </a:rPr>
              <a:t>Только автомобили.</a:t>
            </a:r>
            <a:endParaRPr lang="ru-RU" dirty="0">
              <a:latin typeface="Arial" pitchFamily="34" charset="0"/>
              <a:cs typeface="Arial" pitchFamily="34" charset="0"/>
            </a:endParaRPr>
          </a:p>
        </p:txBody>
      </p:sp>
      <p:sp>
        <p:nvSpPr>
          <p:cNvPr id="9" name="Овал 8">
            <a:hlinkClick r:id="rId2" action="ppaction://hlinksldjump"/>
          </p:cNvPr>
          <p:cNvSpPr/>
          <p:nvPr/>
        </p:nvSpPr>
        <p:spPr>
          <a:xfrm>
            <a:off x="2339752" y="4005064"/>
            <a:ext cx="360040" cy="36004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0" name="Овал 9">
            <a:hlinkClick r:id="rId3" action="ppaction://hlinksldjump"/>
          </p:cNvPr>
          <p:cNvSpPr/>
          <p:nvPr/>
        </p:nvSpPr>
        <p:spPr>
          <a:xfrm>
            <a:off x="2339752" y="4653136"/>
            <a:ext cx="360040" cy="36004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1" name="Овал 10">
            <a:hlinkClick r:id="rId3" action="ppaction://hlinksldjump"/>
          </p:cNvPr>
          <p:cNvSpPr/>
          <p:nvPr/>
        </p:nvSpPr>
        <p:spPr>
          <a:xfrm>
            <a:off x="2339752" y="5805264"/>
            <a:ext cx="360040" cy="36004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pic>
        <p:nvPicPr>
          <p:cNvPr id="3074" name="Picture 2" descr="Подпись отсутствует"/>
          <p:cNvPicPr>
            <a:picLocks noChangeAspect="1" noChangeArrowheads="1"/>
          </p:cNvPicPr>
          <p:nvPr/>
        </p:nvPicPr>
        <p:blipFill>
          <a:blip r:embed="rId4" cstate="print"/>
          <a:srcRect/>
          <a:stretch>
            <a:fillRect/>
          </a:stretch>
        </p:blipFill>
        <p:spPr bwMode="auto">
          <a:xfrm>
            <a:off x="2195736" y="908720"/>
            <a:ext cx="4680520" cy="2952327"/>
          </a:xfrm>
          <a:prstGeom prst="rect">
            <a:avLst/>
          </a:prstGeom>
          <a:noFill/>
        </p:spPr>
      </p:pic>
      <p:sp>
        <p:nvSpPr>
          <p:cNvPr id="14" name="TextBox 13"/>
          <p:cNvSpPr txBox="1"/>
          <p:nvPr/>
        </p:nvSpPr>
        <p:spPr>
          <a:xfrm>
            <a:off x="2699792" y="5229200"/>
            <a:ext cx="4032448" cy="369332"/>
          </a:xfrm>
          <a:prstGeom prst="rect">
            <a:avLst/>
          </a:prstGeom>
          <a:noFill/>
        </p:spPr>
        <p:txBody>
          <a:bodyPr wrap="square" rtlCol="0">
            <a:spAutoFit/>
          </a:bodyPr>
          <a:lstStyle/>
          <a:p>
            <a:r>
              <a:rPr lang="ru-RU" dirty="0" smtClean="0">
                <a:latin typeface="Arial" pitchFamily="34" charset="0"/>
                <a:cs typeface="Arial" pitchFamily="34" charset="0"/>
              </a:rPr>
              <a:t>Только пешеходы.</a:t>
            </a:r>
            <a:endParaRPr lang="ru-RU" dirty="0">
              <a:latin typeface="Arial" pitchFamily="34" charset="0"/>
              <a:cs typeface="Arial" pitchFamily="34" charset="0"/>
            </a:endParaRPr>
          </a:p>
        </p:txBody>
      </p:sp>
      <p:sp>
        <p:nvSpPr>
          <p:cNvPr id="15" name="Овал 14">
            <a:hlinkClick r:id="rId3" action="ppaction://hlinksldjump"/>
          </p:cNvPr>
          <p:cNvSpPr/>
          <p:nvPr/>
        </p:nvSpPr>
        <p:spPr>
          <a:xfrm>
            <a:off x="2339752" y="5229200"/>
            <a:ext cx="360040" cy="36004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pic>
        <p:nvPicPr>
          <p:cNvPr id="16" name="Рисунок 15" descr="kisspng-traffic-code-car-road-traffic-safety-child-traffic-light-5ace7799de6d28.5487833215234804739111.jpg"/>
          <p:cNvPicPr>
            <a:picLocks noChangeAspect="1"/>
          </p:cNvPicPr>
          <p:nvPr/>
        </p:nvPicPr>
        <p:blipFill>
          <a:blip r:embed="rId5" cstate="print">
            <a:clrChange>
              <a:clrFrom>
                <a:srgbClr val="EFEFEF"/>
              </a:clrFrom>
              <a:clrTo>
                <a:srgbClr val="EFEFEF">
                  <a:alpha val="0"/>
                </a:srgbClr>
              </a:clrTo>
            </a:clrChange>
          </a:blip>
          <a:stretch>
            <a:fillRect/>
          </a:stretch>
        </p:blipFill>
        <p:spPr>
          <a:xfrm>
            <a:off x="6660232" y="3789040"/>
            <a:ext cx="1817143" cy="2376264"/>
          </a:xfrm>
          <a:prstGeom prst="rect">
            <a:avLst/>
          </a:prstGeom>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Прямоугольник 10"/>
          <p:cNvSpPr/>
          <p:nvPr/>
        </p:nvSpPr>
        <p:spPr>
          <a:xfrm>
            <a:off x="0" y="0"/>
            <a:ext cx="9144000" cy="6858000"/>
          </a:xfrm>
          <a:prstGeom prst="rect">
            <a:avLst/>
          </a:prstGeom>
          <a:gradFill>
            <a:gsLst>
              <a:gs pos="15000">
                <a:srgbClr val="C6D7EC"/>
              </a:gs>
              <a:gs pos="50000">
                <a:srgbClr val="6D9EFF"/>
              </a:gs>
              <a:gs pos="86000">
                <a:schemeClr val="accent5">
                  <a:lumMod val="40000"/>
                  <a:lumOff val="60000"/>
                </a:schemeClr>
              </a:gs>
              <a:gs pos="100000">
                <a:srgbClr val="FFEBFA"/>
              </a:gs>
            </a:gsLst>
            <a:lin ang="13200000" scaled="0"/>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2" name="Скругленный прямоугольник 1"/>
          <p:cNvSpPr/>
          <p:nvPr/>
        </p:nvSpPr>
        <p:spPr>
          <a:xfrm>
            <a:off x="3059832" y="2636912"/>
            <a:ext cx="3024336" cy="864096"/>
          </a:xfrm>
          <a:prstGeom prst="roundRect">
            <a:avLst>
              <a:gd name="adj" fmla="val 5000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dirty="0" smtClean="0">
                <a:latin typeface="Arial Black" pitchFamily="34" charset="0"/>
              </a:rPr>
              <a:t>Неверно …</a:t>
            </a:r>
            <a:endParaRPr lang="ru-RU" dirty="0">
              <a:latin typeface="Arial Black" pitchFamily="34" charset="0"/>
            </a:endParaRPr>
          </a:p>
        </p:txBody>
      </p:sp>
      <p:sp>
        <p:nvSpPr>
          <p:cNvPr id="4" name="Скругленный прямоугольник 3">
            <a:hlinkClick r:id="" action="ppaction://hlinkshowjump?jump=lastslideviewed"/>
          </p:cNvPr>
          <p:cNvSpPr/>
          <p:nvPr/>
        </p:nvSpPr>
        <p:spPr>
          <a:xfrm>
            <a:off x="755576" y="5661248"/>
            <a:ext cx="2736304" cy="504056"/>
          </a:xfrm>
          <a:prstGeom prst="roundRect">
            <a:avLst>
              <a:gd name="adj" fmla="val 5000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dirty="0" smtClean="0">
                <a:latin typeface="Arial Black" pitchFamily="34" charset="0"/>
              </a:rPr>
              <a:t>Ещё раз</a:t>
            </a:r>
            <a:endParaRPr lang="ru-RU" dirty="0">
              <a:latin typeface="Arial Black" pitchFamily="34" charset="0"/>
            </a:endParaRPr>
          </a:p>
        </p:txBody>
      </p:sp>
      <p:sp>
        <p:nvSpPr>
          <p:cNvPr id="7" name="Стрелка вправо 6"/>
          <p:cNvSpPr/>
          <p:nvPr/>
        </p:nvSpPr>
        <p:spPr>
          <a:xfrm flipH="1">
            <a:off x="827584" y="5805264"/>
            <a:ext cx="648072" cy="144016"/>
          </a:xfrm>
          <a:prstGeom prst="rightArrow">
            <a:avLst/>
          </a:prstGeom>
          <a:solidFill>
            <a:schemeClr val="bg1"/>
          </a:solidFill>
          <a:ln>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pic>
        <p:nvPicPr>
          <p:cNvPr id="13" name="Рисунок 12" descr="шарж-смай-ика-знака-не-юбов-46948087.jpg"/>
          <p:cNvPicPr>
            <a:picLocks noChangeAspect="1"/>
          </p:cNvPicPr>
          <p:nvPr/>
        </p:nvPicPr>
        <p:blipFill>
          <a:blip r:embed="rId2" cstate="print">
            <a:clrChange>
              <a:clrFrom>
                <a:srgbClr val="FFFFFF"/>
              </a:clrFrom>
              <a:clrTo>
                <a:srgbClr val="FFFFFF">
                  <a:alpha val="0"/>
                </a:srgbClr>
              </a:clrTo>
            </a:clrChange>
          </a:blip>
          <a:stretch>
            <a:fillRect/>
          </a:stretch>
        </p:blipFill>
        <p:spPr>
          <a:xfrm>
            <a:off x="3275856" y="548680"/>
            <a:ext cx="2438400" cy="1862328"/>
          </a:xfrm>
          <a:prstGeom prst="rect">
            <a:avLst/>
          </a:prstGeom>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457</TotalTime>
  <Words>1271</Words>
  <Application>Microsoft Office PowerPoint</Application>
  <PresentationFormat>Экран (4:3)</PresentationFormat>
  <Paragraphs>133</Paragraphs>
  <Slides>35</Slides>
  <Notes>3</Notes>
  <HiddenSlides>0</HiddenSlides>
  <MMClips>0</MMClips>
  <ScaleCrop>false</ScaleCrop>
  <HeadingPairs>
    <vt:vector size="4" baseType="variant">
      <vt:variant>
        <vt:lpstr>Тема</vt:lpstr>
      </vt:variant>
      <vt:variant>
        <vt:i4>1</vt:i4>
      </vt:variant>
      <vt:variant>
        <vt:lpstr>Заголовки слайдов</vt:lpstr>
      </vt:variant>
      <vt:variant>
        <vt:i4>35</vt:i4>
      </vt:variant>
    </vt:vector>
  </HeadingPairs>
  <TitlesOfParts>
    <vt:vector size="36" baseType="lpstr">
      <vt:lpstr>Тема Office</vt:lpstr>
      <vt:lpstr>Слайд 1</vt:lpstr>
      <vt:lpstr>Слайд 2</vt:lpstr>
      <vt:lpstr>Слайд 3</vt:lpstr>
      <vt:lpstr>Слайд 4</vt:lpstr>
      <vt:lpstr>Слайд 5</vt:lpstr>
      <vt:lpstr>Слайд 6</vt:lpstr>
      <vt:lpstr>Слайд 7</vt:lpstr>
      <vt:lpstr>Слайд 8</vt:lpstr>
      <vt:lpstr>Слайд 9</vt:lpstr>
      <vt:lpstr>Слайд 10</vt:lpstr>
      <vt:lpstr>Слайд 11</vt:lpstr>
      <vt:lpstr>Слайд 12</vt:lpstr>
      <vt:lpstr>Слайд 13</vt:lpstr>
      <vt:lpstr>Слайд 14</vt:lpstr>
      <vt:lpstr>Слайд 15</vt:lpstr>
      <vt:lpstr>Слайд 16</vt:lpstr>
      <vt:lpstr>Слайд 17</vt:lpstr>
      <vt:lpstr>Слайд 18</vt:lpstr>
      <vt:lpstr>Слайд 19</vt:lpstr>
      <vt:lpstr>Слайд 20</vt:lpstr>
      <vt:lpstr>Слайд 21</vt:lpstr>
      <vt:lpstr>Слайд 22</vt:lpstr>
      <vt:lpstr>Слайд 23</vt:lpstr>
      <vt:lpstr>Слайд 24</vt:lpstr>
      <vt:lpstr>Слайд 25</vt:lpstr>
      <vt:lpstr>Слайд 26</vt:lpstr>
      <vt:lpstr>Слайд 27</vt:lpstr>
      <vt:lpstr>Слайд 28</vt:lpstr>
      <vt:lpstr>Слайд 29</vt:lpstr>
      <vt:lpstr>Слайд 30</vt:lpstr>
      <vt:lpstr>Слайд 31</vt:lpstr>
      <vt:lpstr>Слайд 32</vt:lpstr>
      <vt:lpstr>Слайд 33</vt:lpstr>
      <vt:lpstr>Слайд 34</vt:lpstr>
      <vt:lpstr>Слайд 35</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Слайд 1</dc:title>
  <dc:creator>МБДОУ-196</dc:creator>
  <cp:lastModifiedBy>МДОУ-196</cp:lastModifiedBy>
  <cp:revision>46</cp:revision>
  <dcterms:created xsi:type="dcterms:W3CDTF">2021-03-16T10:59:49Z</dcterms:created>
  <dcterms:modified xsi:type="dcterms:W3CDTF">2021-03-17T10:58:30Z</dcterms:modified>
</cp:coreProperties>
</file>